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rebuchet MS"/>
          <a:ea typeface="Trebuchet MS"/>
          <a:cs typeface="Trebuchet M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Trebuchet MS"/>
          <a:ea typeface="Trebuchet MS"/>
          <a:cs typeface="Trebuchet M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rebuchet MS"/>
          <a:ea typeface="Trebuchet MS"/>
          <a:cs typeface="Trebuchet MS"/>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rebuchet MS"/>
          <a:ea typeface="Trebuchet MS"/>
          <a:cs typeface="Trebuchet MS"/>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21"/>
          <p:cNvSpPr/>
          <p:nvPr>
            <p:ph type="sldImg"/>
          </p:nvPr>
        </p:nvSpPr>
        <p:spPr>
          <a:xfrm>
            <a:off x="1143000" y="685800"/>
            <a:ext cx="4572000" cy="3429000"/>
          </a:xfrm>
          <a:prstGeom prst="rect">
            <a:avLst/>
          </a:prstGeom>
        </p:spPr>
        <p:txBody>
          <a:bodyPr/>
          <a:lstStyle/>
          <a:p>
            <a:pPr/>
          </a:p>
        </p:txBody>
      </p:sp>
      <p:sp>
        <p:nvSpPr>
          <p:cNvPr id="22" name="Shape 2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sldImg"/>
          </p:nvPr>
        </p:nvSpPr>
        <p:spPr>
          <a:prstGeom prst="rect">
            <a:avLst/>
          </a:prstGeom>
        </p:spPr>
        <p:txBody>
          <a:bodyPr/>
          <a:lstStyle/>
          <a:p>
            <a:pPr/>
          </a:p>
        </p:txBody>
      </p:sp>
      <p:sp>
        <p:nvSpPr>
          <p:cNvPr id="57" name="Shape 57"/>
          <p:cNvSpPr/>
          <p:nvPr>
            <p:ph type="body" sz="quarter" idx="1"/>
          </p:nvPr>
        </p:nvSpPr>
        <p:spPr>
          <a:prstGeom prst="rect">
            <a:avLst/>
          </a:prstGeom>
        </p:spPr>
        <p:txBody>
          <a:bodyPr/>
          <a:lstStyle/>
          <a:p>
            <a:pPr/>
            <a:r>
              <a:t>Add any success story relating to above benefit.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sldImg"/>
          </p:nvPr>
        </p:nvSpPr>
        <p:spPr>
          <a:prstGeom prst="rect">
            <a:avLst/>
          </a:prstGeom>
        </p:spPr>
        <p:txBody>
          <a:bodyPr/>
          <a:lstStyle/>
          <a:p>
            <a:pPr/>
          </a:p>
        </p:txBody>
      </p:sp>
      <p:sp>
        <p:nvSpPr>
          <p:cNvPr id="120" name="Shape 120"/>
          <p:cNvSpPr/>
          <p:nvPr>
            <p:ph type="body" sz="quarter" idx="1"/>
          </p:nvPr>
        </p:nvSpPr>
        <p:spPr>
          <a:prstGeom prst="rect">
            <a:avLst/>
          </a:prstGeom>
        </p:spPr>
        <p:txBody>
          <a:bodyPr/>
          <a:lstStyle/>
          <a:p>
            <a:pPr/>
            <a:r>
              <a:t>Add any success story relating to above benefit.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sldImg"/>
          </p:nvPr>
        </p:nvSpPr>
        <p:spPr>
          <a:prstGeom prst="rect">
            <a:avLst/>
          </a:prstGeom>
        </p:spPr>
        <p:txBody>
          <a:bodyPr/>
          <a:lstStyle/>
          <a:p>
            <a:pPr/>
          </a:p>
        </p:txBody>
      </p:sp>
      <p:sp>
        <p:nvSpPr>
          <p:cNvPr id="64" name="Shape 64"/>
          <p:cNvSpPr/>
          <p:nvPr>
            <p:ph type="body" sz="quarter" idx="1"/>
          </p:nvPr>
        </p:nvSpPr>
        <p:spPr>
          <a:prstGeom prst="rect">
            <a:avLst/>
          </a:prstGeom>
        </p:spPr>
        <p:txBody>
          <a:bodyPr/>
          <a:lstStyle/>
          <a:p>
            <a:pPr/>
            <a:r>
              <a:t>Add any success story relating to above benefit.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sldImg"/>
          </p:nvPr>
        </p:nvSpPr>
        <p:spPr>
          <a:prstGeom prst="rect">
            <a:avLst/>
          </a:prstGeom>
        </p:spPr>
        <p:txBody>
          <a:bodyPr/>
          <a:lstStyle/>
          <a:p>
            <a:pPr/>
          </a:p>
        </p:txBody>
      </p:sp>
      <p:sp>
        <p:nvSpPr>
          <p:cNvPr id="71" name="Shape 71"/>
          <p:cNvSpPr/>
          <p:nvPr>
            <p:ph type="body" sz="quarter" idx="1"/>
          </p:nvPr>
        </p:nvSpPr>
        <p:spPr>
          <a:prstGeom prst="rect">
            <a:avLst/>
          </a:prstGeom>
        </p:spPr>
        <p:txBody>
          <a:bodyPr/>
          <a:lstStyle/>
          <a:p>
            <a:pPr/>
            <a:r>
              <a:t>Add any success story relating to above benefit.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sldImg"/>
          </p:nvPr>
        </p:nvSpPr>
        <p:spPr>
          <a:prstGeom prst="rect">
            <a:avLst/>
          </a:prstGeom>
        </p:spPr>
        <p:txBody>
          <a:bodyPr/>
          <a:lstStyle/>
          <a:p>
            <a:pPr/>
          </a:p>
        </p:txBody>
      </p:sp>
      <p:sp>
        <p:nvSpPr>
          <p:cNvPr id="78" name="Shape 78"/>
          <p:cNvSpPr/>
          <p:nvPr>
            <p:ph type="body" sz="quarter" idx="1"/>
          </p:nvPr>
        </p:nvSpPr>
        <p:spPr>
          <a:prstGeom prst="rect">
            <a:avLst/>
          </a:prstGeom>
        </p:spPr>
        <p:txBody>
          <a:bodyPr/>
          <a:lstStyle/>
          <a:p>
            <a:pPr/>
            <a:r>
              <a:t>Add any success story relating to above benefit.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sldImg"/>
          </p:nvPr>
        </p:nvSpPr>
        <p:spPr>
          <a:prstGeom prst="rect">
            <a:avLst/>
          </a:prstGeom>
        </p:spPr>
        <p:txBody>
          <a:bodyPr/>
          <a:lstStyle/>
          <a:p>
            <a:pPr/>
          </a:p>
        </p:txBody>
      </p:sp>
      <p:sp>
        <p:nvSpPr>
          <p:cNvPr id="85" name="Shape 85"/>
          <p:cNvSpPr/>
          <p:nvPr>
            <p:ph type="body" sz="quarter" idx="1"/>
          </p:nvPr>
        </p:nvSpPr>
        <p:spPr>
          <a:prstGeom prst="rect">
            <a:avLst/>
          </a:prstGeom>
        </p:spPr>
        <p:txBody>
          <a:bodyPr/>
          <a:lstStyle/>
          <a:p>
            <a:pPr/>
            <a:r>
              <a:t>Add any success story relating to above benefit.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sldImg"/>
          </p:nvPr>
        </p:nvSpPr>
        <p:spPr>
          <a:prstGeom prst="rect">
            <a:avLst/>
          </a:prstGeom>
        </p:spPr>
        <p:txBody>
          <a:bodyPr/>
          <a:lstStyle/>
          <a:p>
            <a:pPr/>
          </a:p>
        </p:txBody>
      </p:sp>
      <p:sp>
        <p:nvSpPr>
          <p:cNvPr id="92" name="Shape 92"/>
          <p:cNvSpPr/>
          <p:nvPr>
            <p:ph type="body" sz="quarter" idx="1"/>
          </p:nvPr>
        </p:nvSpPr>
        <p:spPr>
          <a:prstGeom prst="rect">
            <a:avLst/>
          </a:prstGeom>
        </p:spPr>
        <p:txBody>
          <a:bodyPr/>
          <a:lstStyle/>
          <a:p>
            <a:pPr/>
            <a:r>
              <a:t>Add any success story relating to above benefit.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sldImg"/>
          </p:nvPr>
        </p:nvSpPr>
        <p:spPr>
          <a:prstGeom prst="rect">
            <a:avLst/>
          </a:prstGeom>
        </p:spPr>
        <p:txBody>
          <a:bodyPr/>
          <a:lstStyle/>
          <a:p>
            <a:pPr/>
          </a:p>
        </p:txBody>
      </p:sp>
      <p:sp>
        <p:nvSpPr>
          <p:cNvPr id="99" name="Shape 99"/>
          <p:cNvSpPr/>
          <p:nvPr>
            <p:ph type="body" sz="quarter" idx="1"/>
          </p:nvPr>
        </p:nvSpPr>
        <p:spPr>
          <a:prstGeom prst="rect">
            <a:avLst/>
          </a:prstGeom>
        </p:spPr>
        <p:txBody>
          <a:bodyPr/>
          <a:lstStyle/>
          <a:p>
            <a:pPr/>
            <a:r>
              <a:t>Add any success story relating to above benefit.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sldImg"/>
          </p:nvPr>
        </p:nvSpPr>
        <p:spPr>
          <a:prstGeom prst="rect">
            <a:avLst/>
          </a:prstGeom>
        </p:spPr>
        <p:txBody>
          <a:bodyPr/>
          <a:lstStyle/>
          <a:p>
            <a:pPr/>
          </a:p>
        </p:txBody>
      </p:sp>
      <p:sp>
        <p:nvSpPr>
          <p:cNvPr id="106" name="Shape 106"/>
          <p:cNvSpPr/>
          <p:nvPr>
            <p:ph type="body" sz="quarter" idx="1"/>
          </p:nvPr>
        </p:nvSpPr>
        <p:spPr>
          <a:prstGeom prst="rect">
            <a:avLst/>
          </a:prstGeom>
        </p:spPr>
        <p:txBody>
          <a:bodyPr/>
          <a:lstStyle/>
          <a:p>
            <a:pPr/>
            <a:r>
              <a:t>Add any success story relating to above benefit.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ph type="sldImg"/>
          </p:nvPr>
        </p:nvSpPr>
        <p:spPr>
          <a:prstGeom prst="rect">
            <a:avLst/>
          </a:prstGeom>
        </p:spPr>
        <p:txBody>
          <a:bodyPr/>
          <a:lstStyle/>
          <a:p>
            <a:pPr/>
          </a:p>
        </p:txBody>
      </p:sp>
      <p:sp>
        <p:nvSpPr>
          <p:cNvPr id="113" name="Shape 113"/>
          <p:cNvSpPr/>
          <p:nvPr>
            <p:ph type="body" sz="quarter" idx="1"/>
          </p:nvPr>
        </p:nvSpPr>
        <p:spPr>
          <a:prstGeom prst="rect">
            <a:avLst/>
          </a:prstGeom>
        </p:spPr>
        <p:txBody>
          <a:bodyPr/>
          <a:lstStyle/>
          <a:p>
            <a:pPr/>
            <a:r>
              <a:t>Add any success story relating to above benefit.</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5" name="Shape 1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1" y="-1"/>
            <a:ext cx="9144002" cy="1109664"/>
          </a:xfrm>
          <a:prstGeom prst="rect">
            <a:avLst/>
          </a:prstGeom>
          <a:gradFill>
            <a:gsLst>
              <a:gs pos="0">
                <a:srgbClr val="5191CD"/>
              </a:gs>
              <a:gs pos="100000">
                <a:srgbClr val="25435F"/>
              </a:gs>
            </a:gsLst>
            <a:path path="circle">
              <a:fillToRect l="37721" t="-19636" r="62278" b="119636"/>
            </a:path>
          </a:gradFill>
          <a:ln w="12700">
            <a:miter lim="400000"/>
          </a:ln>
        </p:spPr>
        <p:txBody>
          <a:bodyPr lIns="45719" rIns="45719" anchor="ctr"/>
          <a:lstStyle/>
          <a:p>
            <a:pPr algn="ctr" defTabSz="457200">
              <a:spcBef>
                <a:spcPts val="400"/>
              </a:spcBef>
              <a:defRPr sz="2400">
                <a:solidFill>
                  <a:srgbClr val="CC0000"/>
                </a:solidFill>
              </a:defRPr>
            </a:pPr>
          </a:p>
        </p:txBody>
      </p:sp>
      <p:sp>
        <p:nvSpPr>
          <p:cNvPr id="3" name="Shape 3"/>
          <p:cNvSpPr/>
          <p:nvPr/>
        </p:nvSpPr>
        <p:spPr>
          <a:xfrm>
            <a:off x="-1" y="0"/>
            <a:ext cx="9144002" cy="82550"/>
          </a:xfrm>
          <a:prstGeom prst="rect">
            <a:avLst/>
          </a:prstGeom>
          <a:gradFill>
            <a:gsLst>
              <a:gs pos="0">
                <a:srgbClr val="192D40"/>
              </a:gs>
              <a:gs pos="100000">
                <a:srgbClr val="2E5477"/>
              </a:gs>
            </a:gsLst>
          </a:gradFill>
          <a:ln w="12700">
            <a:miter lim="400000"/>
          </a:ln>
        </p:spPr>
        <p:txBody>
          <a:bodyPr lIns="45719" rIns="45719" anchor="ctr"/>
          <a:lstStyle/>
          <a:p>
            <a:pPr algn="ctr" defTabSz="457200">
              <a:spcBef>
                <a:spcPts val="400"/>
              </a:spcBef>
              <a:defRPr sz="2400">
                <a:solidFill>
                  <a:srgbClr val="CC0000"/>
                </a:solidFill>
              </a:defRPr>
            </a:pPr>
          </a:p>
        </p:txBody>
      </p:sp>
      <p:pic>
        <p:nvPicPr>
          <p:cNvPr id="4" name="logo.jpeg" descr="logo"/>
          <p:cNvPicPr>
            <a:picLocks noChangeAspect="1"/>
          </p:cNvPicPr>
          <p:nvPr/>
        </p:nvPicPr>
        <p:blipFill>
          <a:blip r:embed="rId2">
            <a:extLst/>
          </a:blip>
          <a:srcRect l="0" t="0" r="0" b="8332"/>
          <a:stretch>
            <a:fillRect/>
          </a:stretch>
        </p:blipFill>
        <p:spPr>
          <a:xfrm>
            <a:off x="7181850" y="6229350"/>
            <a:ext cx="1962150" cy="628650"/>
          </a:xfrm>
          <a:prstGeom prst="rect">
            <a:avLst/>
          </a:prstGeom>
          <a:ln w="12700">
            <a:miter lim="400000"/>
          </a:ln>
        </p:spPr>
      </p:pic>
      <p:sp>
        <p:nvSpPr>
          <p:cNvPr id="5" name="Shape 5"/>
          <p:cNvSpPr/>
          <p:nvPr/>
        </p:nvSpPr>
        <p:spPr>
          <a:xfrm>
            <a:off x="-1" y="6567487"/>
            <a:ext cx="9144002"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457200">
              <a:spcBef>
                <a:spcPts val="1000"/>
              </a:spcBef>
              <a:defRPr sz="1800"/>
            </a:lvl1pPr>
          </a:lstStyle>
          <a:p>
            <a:pPr/>
            <a:r>
              <a:t>For Internal Use Only.</a:t>
            </a:r>
          </a:p>
        </p:txBody>
      </p:sp>
      <p:sp>
        <p:nvSpPr>
          <p:cNvPr id="6" name="Shape 6"/>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7" name="Shape 7"/>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8" name="Shape 8"/>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solidFill>
                  <a:srgbClr val="FFFFFF"/>
                </a:solidFill>
                <a:latin typeface="+mj-lt"/>
                <a:ea typeface="+mj-ea"/>
                <a:cs typeface="+mj-cs"/>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Lst>
  <p:transition xmlns:p14="http://schemas.microsoft.com/office/powerpoint/2010/main" spd="med" advClick="1"/>
  <p:txStyles>
    <p:titleStyle>
      <a:lvl1pPr marL="0" marR="0" indent="0" algn="ctr" defTabSz="914400" rtl="0" latinLnBrk="0">
        <a:lnSpc>
          <a:spcPct val="85000"/>
        </a:lnSpc>
        <a:spcBef>
          <a:spcPts val="0"/>
        </a:spcBef>
        <a:spcAft>
          <a:spcPts val="0"/>
        </a:spcAft>
        <a:buClrTx/>
        <a:buSzTx/>
        <a:buFontTx/>
        <a:buNone/>
        <a:tabLst/>
        <a:defRPr b="0" baseline="0" cap="none" i="0" spc="0" strike="noStrike" sz="3600" u="none">
          <a:ln>
            <a:noFill/>
          </a:ln>
          <a:solidFill>
            <a:srgbClr val="FFFFFF"/>
          </a:solidFill>
          <a:uFillTx/>
          <a:latin typeface="Trebuchet MS"/>
          <a:ea typeface="Trebuchet MS"/>
          <a:cs typeface="Trebuchet MS"/>
          <a:sym typeface="Trebuchet MS"/>
        </a:defRPr>
      </a:lvl1pPr>
      <a:lvl2pPr marL="0" marR="0" indent="0" algn="ctr" defTabSz="914400" rtl="0" latinLnBrk="0">
        <a:lnSpc>
          <a:spcPct val="85000"/>
        </a:lnSpc>
        <a:spcBef>
          <a:spcPts val="0"/>
        </a:spcBef>
        <a:spcAft>
          <a:spcPts val="0"/>
        </a:spcAft>
        <a:buClrTx/>
        <a:buSzTx/>
        <a:buFontTx/>
        <a:buNone/>
        <a:tabLst/>
        <a:defRPr b="0" baseline="0" cap="none" i="0" spc="0" strike="noStrike" sz="3600" u="none">
          <a:ln>
            <a:noFill/>
          </a:ln>
          <a:solidFill>
            <a:srgbClr val="FFFFFF"/>
          </a:solidFill>
          <a:uFillTx/>
          <a:latin typeface="Trebuchet MS"/>
          <a:ea typeface="Trebuchet MS"/>
          <a:cs typeface="Trebuchet MS"/>
          <a:sym typeface="Trebuchet MS"/>
        </a:defRPr>
      </a:lvl2pPr>
      <a:lvl3pPr marL="0" marR="0" indent="0" algn="ctr" defTabSz="914400" rtl="0" latinLnBrk="0">
        <a:lnSpc>
          <a:spcPct val="85000"/>
        </a:lnSpc>
        <a:spcBef>
          <a:spcPts val="0"/>
        </a:spcBef>
        <a:spcAft>
          <a:spcPts val="0"/>
        </a:spcAft>
        <a:buClrTx/>
        <a:buSzTx/>
        <a:buFontTx/>
        <a:buNone/>
        <a:tabLst/>
        <a:defRPr b="0" baseline="0" cap="none" i="0" spc="0" strike="noStrike" sz="3600" u="none">
          <a:ln>
            <a:noFill/>
          </a:ln>
          <a:solidFill>
            <a:srgbClr val="FFFFFF"/>
          </a:solidFill>
          <a:uFillTx/>
          <a:latin typeface="Trebuchet MS"/>
          <a:ea typeface="Trebuchet MS"/>
          <a:cs typeface="Trebuchet MS"/>
          <a:sym typeface="Trebuchet MS"/>
        </a:defRPr>
      </a:lvl3pPr>
      <a:lvl4pPr marL="0" marR="0" indent="0" algn="ctr" defTabSz="914400" rtl="0" latinLnBrk="0">
        <a:lnSpc>
          <a:spcPct val="85000"/>
        </a:lnSpc>
        <a:spcBef>
          <a:spcPts val="0"/>
        </a:spcBef>
        <a:spcAft>
          <a:spcPts val="0"/>
        </a:spcAft>
        <a:buClrTx/>
        <a:buSzTx/>
        <a:buFontTx/>
        <a:buNone/>
        <a:tabLst/>
        <a:defRPr b="0" baseline="0" cap="none" i="0" spc="0" strike="noStrike" sz="3600" u="none">
          <a:ln>
            <a:noFill/>
          </a:ln>
          <a:solidFill>
            <a:srgbClr val="FFFFFF"/>
          </a:solidFill>
          <a:uFillTx/>
          <a:latin typeface="Trebuchet MS"/>
          <a:ea typeface="Trebuchet MS"/>
          <a:cs typeface="Trebuchet MS"/>
          <a:sym typeface="Trebuchet MS"/>
        </a:defRPr>
      </a:lvl4pPr>
      <a:lvl5pPr marL="0" marR="0" indent="0" algn="ctr" defTabSz="914400" rtl="0" latinLnBrk="0">
        <a:lnSpc>
          <a:spcPct val="85000"/>
        </a:lnSpc>
        <a:spcBef>
          <a:spcPts val="0"/>
        </a:spcBef>
        <a:spcAft>
          <a:spcPts val="0"/>
        </a:spcAft>
        <a:buClrTx/>
        <a:buSzTx/>
        <a:buFontTx/>
        <a:buNone/>
        <a:tabLst/>
        <a:defRPr b="0" baseline="0" cap="none" i="0" spc="0" strike="noStrike" sz="3600" u="none">
          <a:ln>
            <a:noFill/>
          </a:ln>
          <a:solidFill>
            <a:srgbClr val="FFFFFF"/>
          </a:solidFill>
          <a:uFillTx/>
          <a:latin typeface="Trebuchet MS"/>
          <a:ea typeface="Trebuchet MS"/>
          <a:cs typeface="Trebuchet MS"/>
          <a:sym typeface="Trebuchet MS"/>
        </a:defRPr>
      </a:lvl5pPr>
      <a:lvl6pPr marL="0" marR="0" indent="457200" algn="ctr" defTabSz="914400" rtl="0" latinLnBrk="0">
        <a:lnSpc>
          <a:spcPct val="85000"/>
        </a:lnSpc>
        <a:spcBef>
          <a:spcPts val="0"/>
        </a:spcBef>
        <a:spcAft>
          <a:spcPts val="0"/>
        </a:spcAft>
        <a:buClrTx/>
        <a:buSzTx/>
        <a:buFontTx/>
        <a:buNone/>
        <a:tabLst/>
        <a:defRPr b="0" baseline="0" cap="none" i="0" spc="0" strike="noStrike" sz="3600" u="none">
          <a:ln>
            <a:noFill/>
          </a:ln>
          <a:solidFill>
            <a:srgbClr val="FFFFFF"/>
          </a:solidFill>
          <a:uFillTx/>
          <a:latin typeface="Trebuchet MS"/>
          <a:ea typeface="Trebuchet MS"/>
          <a:cs typeface="Trebuchet MS"/>
          <a:sym typeface="Trebuchet MS"/>
        </a:defRPr>
      </a:lvl6pPr>
      <a:lvl7pPr marL="0" marR="0" indent="914400" algn="ctr" defTabSz="914400" rtl="0" latinLnBrk="0">
        <a:lnSpc>
          <a:spcPct val="85000"/>
        </a:lnSpc>
        <a:spcBef>
          <a:spcPts val="0"/>
        </a:spcBef>
        <a:spcAft>
          <a:spcPts val="0"/>
        </a:spcAft>
        <a:buClrTx/>
        <a:buSzTx/>
        <a:buFontTx/>
        <a:buNone/>
        <a:tabLst/>
        <a:defRPr b="0" baseline="0" cap="none" i="0" spc="0" strike="noStrike" sz="3600" u="none">
          <a:ln>
            <a:noFill/>
          </a:ln>
          <a:solidFill>
            <a:srgbClr val="FFFFFF"/>
          </a:solidFill>
          <a:uFillTx/>
          <a:latin typeface="Trebuchet MS"/>
          <a:ea typeface="Trebuchet MS"/>
          <a:cs typeface="Trebuchet MS"/>
          <a:sym typeface="Trebuchet MS"/>
        </a:defRPr>
      </a:lvl7pPr>
      <a:lvl8pPr marL="0" marR="0" indent="1371600" algn="ctr" defTabSz="914400" rtl="0" latinLnBrk="0">
        <a:lnSpc>
          <a:spcPct val="85000"/>
        </a:lnSpc>
        <a:spcBef>
          <a:spcPts val="0"/>
        </a:spcBef>
        <a:spcAft>
          <a:spcPts val="0"/>
        </a:spcAft>
        <a:buClrTx/>
        <a:buSzTx/>
        <a:buFontTx/>
        <a:buNone/>
        <a:tabLst/>
        <a:defRPr b="0" baseline="0" cap="none" i="0" spc="0" strike="noStrike" sz="3600" u="none">
          <a:ln>
            <a:noFill/>
          </a:ln>
          <a:solidFill>
            <a:srgbClr val="FFFFFF"/>
          </a:solidFill>
          <a:uFillTx/>
          <a:latin typeface="Trebuchet MS"/>
          <a:ea typeface="Trebuchet MS"/>
          <a:cs typeface="Trebuchet MS"/>
          <a:sym typeface="Trebuchet MS"/>
        </a:defRPr>
      </a:lvl8pPr>
      <a:lvl9pPr marL="0" marR="0" indent="1828800" algn="ctr" defTabSz="914400" rtl="0" latinLnBrk="0">
        <a:lnSpc>
          <a:spcPct val="85000"/>
        </a:lnSpc>
        <a:spcBef>
          <a:spcPts val="0"/>
        </a:spcBef>
        <a:spcAft>
          <a:spcPts val="0"/>
        </a:spcAft>
        <a:buClrTx/>
        <a:buSzTx/>
        <a:buFontTx/>
        <a:buNone/>
        <a:tabLst/>
        <a:defRPr b="0" baseline="0" cap="none" i="0" spc="0" strike="noStrike" sz="3600" u="none">
          <a:ln>
            <a:noFill/>
          </a:ln>
          <a:solidFill>
            <a:srgbClr val="FFFFFF"/>
          </a:solidFill>
          <a:uFillTx/>
          <a:latin typeface="Trebuchet MS"/>
          <a:ea typeface="Trebuchet MS"/>
          <a:cs typeface="Trebuchet MS"/>
          <a:sym typeface="Trebuchet MS"/>
        </a:defRPr>
      </a:lvl9pPr>
    </p:titleStyle>
    <p:bodyStyle>
      <a:lvl1pPr marL="342900" marR="0" indent="-342900" algn="l" defTabSz="914400" rtl="0" latinLnBrk="0">
        <a:lnSpc>
          <a:spcPct val="85000"/>
        </a:lnSpc>
        <a:spcBef>
          <a:spcPts val="1000"/>
        </a:spcBef>
        <a:spcAft>
          <a:spcPts val="0"/>
        </a:spcAft>
        <a:buClr>
          <a:srgbClr val="003366"/>
        </a:buClr>
        <a:buSzPct val="100000"/>
        <a:buFont typeface="Wingdings"/>
        <a:buChar char="»"/>
        <a:tabLst/>
        <a:defRPr b="0" baseline="0" cap="none" i="0" spc="0" strike="noStrike" sz="2400" u="none">
          <a:ln>
            <a:noFill/>
          </a:ln>
          <a:solidFill>
            <a:srgbClr val="000000"/>
          </a:solidFill>
          <a:uFillTx/>
          <a:latin typeface="Trebuchet MS"/>
          <a:ea typeface="Trebuchet MS"/>
          <a:cs typeface="Trebuchet MS"/>
          <a:sym typeface="Trebuchet MS"/>
        </a:defRPr>
      </a:lvl1pPr>
      <a:lvl2pPr marL="800100" marR="0" indent="-342900" algn="l" defTabSz="914400" rtl="0" latinLnBrk="0">
        <a:lnSpc>
          <a:spcPct val="85000"/>
        </a:lnSpc>
        <a:spcBef>
          <a:spcPts val="1000"/>
        </a:spcBef>
        <a:spcAft>
          <a:spcPts val="0"/>
        </a:spcAft>
        <a:buClr>
          <a:srgbClr val="003366"/>
        </a:buClr>
        <a:buSzPct val="100000"/>
        <a:buFont typeface="Wingdings"/>
        <a:buChar char="–"/>
        <a:tabLst/>
        <a:defRPr b="0" baseline="0" cap="none" i="0" spc="0" strike="noStrike" sz="2400" u="none">
          <a:ln>
            <a:noFill/>
          </a:ln>
          <a:solidFill>
            <a:srgbClr val="000000"/>
          </a:solidFill>
          <a:uFillTx/>
          <a:latin typeface="Trebuchet MS"/>
          <a:ea typeface="Trebuchet MS"/>
          <a:cs typeface="Trebuchet MS"/>
          <a:sym typeface="Trebuchet MS"/>
        </a:defRPr>
      </a:lvl2pPr>
      <a:lvl3pPr marL="1219200" marR="0" indent="-304800" algn="l" defTabSz="914400" rtl="0" latinLnBrk="0">
        <a:lnSpc>
          <a:spcPct val="85000"/>
        </a:lnSpc>
        <a:spcBef>
          <a:spcPts val="1000"/>
        </a:spcBef>
        <a:spcAft>
          <a:spcPts val="0"/>
        </a:spcAft>
        <a:buClr>
          <a:srgbClr val="003366"/>
        </a:buClr>
        <a:buSzPct val="100000"/>
        <a:buFont typeface="Wingdings"/>
        <a:buChar char="•"/>
        <a:tabLst/>
        <a:defRPr b="0" baseline="0" cap="none" i="0" spc="0" strike="noStrike" sz="2400" u="none">
          <a:ln>
            <a:noFill/>
          </a:ln>
          <a:solidFill>
            <a:srgbClr val="000000"/>
          </a:solidFill>
          <a:uFillTx/>
          <a:latin typeface="Trebuchet MS"/>
          <a:ea typeface="Trebuchet MS"/>
          <a:cs typeface="Trebuchet MS"/>
          <a:sym typeface="Trebuchet MS"/>
        </a:defRPr>
      </a:lvl3pPr>
      <a:lvl4pPr marL="1676400" marR="0" indent="-304800" algn="l" defTabSz="914400" rtl="0" latinLnBrk="0">
        <a:lnSpc>
          <a:spcPct val="85000"/>
        </a:lnSpc>
        <a:spcBef>
          <a:spcPts val="1000"/>
        </a:spcBef>
        <a:spcAft>
          <a:spcPts val="0"/>
        </a:spcAft>
        <a:buClr>
          <a:srgbClr val="003366"/>
        </a:buClr>
        <a:buSzPct val="100000"/>
        <a:buFont typeface="Wingdings"/>
        <a:buChar char="–"/>
        <a:tabLst/>
        <a:defRPr b="0" baseline="0" cap="none" i="0" spc="0" strike="noStrike" sz="2400" u="none">
          <a:ln>
            <a:noFill/>
          </a:ln>
          <a:solidFill>
            <a:srgbClr val="000000"/>
          </a:solidFill>
          <a:uFillTx/>
          <a:latin typeface="Trebuchet MS"/>
          <a:ea typeface="Trebuchet MS"/>
          <a:cs typeface="Trebuchet MS"/>
          <a:sym typeface="Trebuchet MS"/>
        </a:defRPr>
      </a:lvl4pPr>
      <a:lvl5pPr marL="2133600" marR="0" indent="-304800" algn="l" defTabSz="914400" rtl="0" latinLnBrk="0">
        <a:lnSpc>
          <a:spcPct val="85000"/>
        </a:lnSpc>
        <a:spcBef>
          <a:spcPts val="1000"/>
        </a:spcBef>
        <a:spcAft>
          <a:spcPts val="0"/>
        </a:spcAft>
        <a:buClr>
          <a:srgbClr val="003366"/>
        </a:buClr>
        <a:buSzPct val="100000"/>
        <a:buFont typeface="Wingdings"/>
        <a:buChar char="»"/>
        <a:tabLst/>
        <a:defRPr b="0" baseline="0" cap="none" i="0" spc="0" strike="noStrike" sz="2400" u="none">
          <a:ln>
            <a:noFill/>
          </a:ln>
          <a:solidFill>
            <a:srgbClr val="000000"/>
          </a:solidFill>
          <a:uFillTx/>
          <a:latin typeface="Trebuchet MS"/>
          <a:ea typeface="Trebuchet MS"/>
          <a:cs typeface="Trebuchet MS"/>
          <a:sym typeface="Trebuchet MS"/>
        </a:defRPr>
      </a:lvl5pPr>
      <a:lvl6pPr marL="2590800" marR="0" indent="-304800" algn="l" defTabSz="914400" rtl="0" latinLnBrk="0">
        <a:lnSpc>
          <a:spcPct val="85000"/>
        </a:lnSpc>
        <a:spcBef>
          <a:spcPts val="1000"/>
        </a:spcBef>
        <a:spcAft>
          <a:spcPts val="0"/>
        </a:spcAft>
        <a:buClr>
          <a:srgbClr val="003366"/>
        </a:buClr>
        <a:buSzPct val="100000"/>
        <a:buFont typeface="Wingdings"/>
        <a:buChar char="•"/>
        <a:tabLst/>
        <a:defRPr b="0" baseline="0" cap="none" i="0" spc="0" strike="noStrike" sz="2400" u="none">
          <a:ln>
            <a:noFill/>
          </a:ln>
          <a:solidFill>
            <a:srgbClr val="000000"/>
          </a:solidFill>
          <a:uFillTx/>
          <a:latin typeface="Trebuchet MS"/>
          <a:ea typeface="Trebuchet MS"/>
          <a:cs typeface="Trebuchet MS"/>
          <a:sym typeface="Trebuchet MS"/>
        </a:defRPr>
      </a:lvl6pPr>
      <a:lvl7pPr marL="3048000" marR="0" indent="-304800" algn="l" defTabSz="914400" rtl="0" latinLnBrk="0">
        <a:lnSpc>
          <a:spcPct val="85000"/>
        </a:lnSpc>
        <a:spcBef>
          <a:spcPts val="1000"/>
        </a:spcBef>
        <a:spcAft>
          <a:spcPts val="0"/>
        </a:spcAft>
        <a:buClr>
          <a:srgbClr val="003366"/>
        </a:buClr>
        <a:buSzPct val="100000"/>
        <a:buFont typeface="Wingdings"/>
        <a:buChar char="•"/>
        <a:tabLst/>
        <a:defRPr b="0" baseline="0" cap="none" i="0" spc="0" strike="noStrike" sz="2400" u="none">
          <a:ln>
            <a:noFill/>
          </a:ln>
          <a:solidFill>
            <a:srgbClr val="000000"/>
          </a:solidFill>
          <a:uFillTx/>
          <a:latin typeface="Trebuchet MS"/>
          <a:ea typeface="Trebuchet MS"/>
          <a:cs typeface="Trebuchet MS"/>
          <a:sym typeface="Trebuchet MS"/>
        </a:defRPr>
      </a:lvl7pPr>
      <a:lvl8pPr marL="3505200" marR="0" indent="-304800" algn="l" defTabSz="914400" rtl="0" latinLnBrk="0">
        <a:lnSpc>
          <a:spcPct val="85000"/>
        </a:lnSpc>
        <a:spcBef>
          <a:spcPts val="1000"/>
        </a:spcBef>
        <a:spcAft>
          <a:spcPts val="0"/>
        </a:spcAft>
        <a:buClr>
          <a:srgbClr val="003366"/>
        </a:buClr>
        <a:buSzPct val="100000"/>
        <a:buFont typeface="Wingdings"/>
        <a:buChar char="•"/>
        <a:tabLst/>
        <a:defRPr b="0" baseline="0" cap="none" i="0" spc="0" strike="noStrike" sz="2400" u="none">
          <a:ln>
            <a:noFill/>
          </a:ln>
          <a:solidFill>
            <a:srgbClr val="000000"/>
          </a:solidFill>
          <a:uFillTx/>
          <a:latin typeface="Trebuchet MS"/>
          <a:ea typeface="Trebuchet MS"/>
          <a:cs typeface="Trebuchet MS"/>
          <a:sym typeface="Trebuchet MS"/>
        </a:defRPr>
      </a:lvl8pPr>
      <a:lvl9pPr marL="3962400" marR="0" indent="-304800" algn="l" defTabSz="914400" rtl="0" latinLnBrk="0">
        <a:lnSpc>
          <a:spcPct val="85000"/>
        </a:lnSpc>
        <a:spcBef>
          <a:spcPts val="1000"/>
        </a:spcBef>
        <a:spcAft>
          <a:spcPts val="0"/>
        </a:spcAft>
        <a:buClr>
          <a:srgbClr val="003366"/>
        </a:buClr>
        <a:buSzPct val="100000"/>
        <a:buFont typeface="Wingdings"/>
        <a:buChar char="•"/>
        <a:tabLst/>
        <a:defRPr b="0" baseline="0" cap="none" i="0" spc="0" strike="noStrike" sz="2400" u="none">
          <a:ln>
            <a:noFill/>
          </a:ln>
          <a:solidFill>
            <a:srgbClr val="000000"/>
          </a:solidFill>
          <a:uFillTx/>
          <a:latin typeface="Trebuchet MS"/>
          <a:ea typeface="Trebuchet MS"/>
          <a:cs typeface="Trebuchet MS"/>
          <a:sym typeface="Trebuchet M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 name="Shape 24"/>
          <p:cNvSpPr/>
          <p:nvPr/>
        </p:nvSpPr>
        <p:spPr>
          <a:xfrm>
            <a:off x="2547106" y="2262105"/>
            <a:ext cx="4641851" cy="462978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lnSpc>
                <a:spcPct val="50000"/>
              </a:lnSpc>
              <a:spcBef>
                <a:spcPts val="3200"/>
              </a:spcBef>
              <a:defRPr sz="5400"/>
            </a:pPr>
            <a:r>
              <a:t>Primerica </a:t>
            </a:r>
          </a:p>
          <a:p>
            <a:pPr defTabSz="457200">
              <a:lnSpc>
                <a:spcPct val="50000"/>
              </a:lnSpc>
              <a:spcBef>
                <a:spcPts val="3200"/>
              </a:spcBef>
              <a:defRPr sz="5400"/>
            </a:pPr>
            <a:r>
              <a:t>Legal </a:t>
            </a:r>
          </a:p>
          <a:p>
            <a:pPr defTabSz="457200">
              <a:lnSpc>
                <a:spcPct val="50000"/>
              </a:lnSpc>
              <a:spcBef>
                <a:spcPts val="3200"/>
              </a:spcBef>
              <a:defRPr sz="5400"/>
            </a:pPr>
            <a:r>
              <a:t>Protection </a:t>
            </a:r>
          </a:p>
          <a:p>
            <a:pPr defTabSz="457200">
              <a:lnSpc>
                <a:spcPct val="50000"/>
              </a:lnSpc>
              <a:spcBef>
                <a:spcPts val="3200"/>
              </a:spcBef>
              <a:defRPr sz="5400"/>
            </a:pPr>
            <a:r>
              <a:t>Program</a:t>
            </a:r>
            <a:r>
              <a:rPr baseline="30000"/>
              <a:t>™</a:t>
            </a:r>
            <a:endParaRPr baseline="30000"/>
          </a:p>
          <a:p>
            <a:pPr defTabSz="457200">
              <a:lnSpc>
                <a:spcPct val="85000"/>
              </a:lnSpc>
              <a:spcBef>
                <a:spcPts val="1400"/>
              </a:spcBef>
              <a:defRPr sz="2400"/>
            </a:pPr>
            <a:endParaRPr baseline="30000" sz="5400"/>
          </a:p>
          <a:p>
            <a:pPr defTabSz="457200">
              <a:lnSpc>
                <a:spcPct val="85000"/>
              </a:lnSpc>
              <a:spcBef>
                <a:spcPts val="1400"/>
              </a:spcBef>
              <a:defRPr sz="2400"/>
            </a:pPr>
            <a:r>
              <a:t>Underwritten by </a:t>
            </a:r>
            <a:br/>
            <a:r>
              <a:t>Pre-Paid Legal Services</a:t>
            </a:r>
            <a:r>
              <a:rPr baseline="30000"/>
              <a:t>®</a:t>
            </a:r>
            <a:r>
              <a:t>, Inc.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idx="4294967295"/>
          </p:nvPr>
        </p:nvSpPr>
        <p:spPr>
          <a:xfrm>
            <a:off x="-1" y="0"/>
            <a:ext cx="9144002" cy="1114425"/>
          </a:xfrm>
          <a:prstGeom prst="rect">
            <a:avLst/>
          </a:prstGeom>
        </p:spPr>
        <p:txBody>
          <a:bodyPr>
            <a:normAutofit fontScale="100000" lnSpcReduction="0"/>
          </a:bodyPr>
          <a:lstStyle/>
          <a:p>
            <a:pPr/>
            <a:r>
              <a:t>PLPP Benefits</a:t>
            </a:r>
          </a:p>
        </p:txBody>
      </p:sp>
      <p:sp>
        <p:nvSpPr>
          <p:cNvPr id="60" name="Shape 60"/>
          <p:cNvSpPr/>
          <p:nvPr>
            <p:ph type="body" idx="4294967295"/>
          </p:nvPr>
        </p:nvSpPr>
        <p:spPr>
          <a:xfrm>
            <a:off x="457200" y="2025650"/>
            <a:ext cx="8229600" cy="4525963"/>
          </a:xfrm>
          <a:prstGeom prst="rect">
            <a:avLst/>
          </a:prstGeom>
        </p:spPr>
        <p:txBody>
          <a:bodyPr>
            <a:normAutofit fontScale="100000" lnSpcReduction="0"/>
          </a:bodyPr>
          <a:lstStyle/>
          <a:p>
            <a:pPr>
              <a:buChar char="⬥"/>
            </a:pPr>
            <a:r>
              <a:t>Will preparation and annual will updates for primary member (free with membership).</a:t>
            </a:r>
          </a:p>
          <a:p>
            <a:pPr>
              <a:buChar char="⬥"/>
            </a:pPr>
            <a:r>
              <a:t>Will preparation for spouse or partner is free if submitted within 60 days receipt of will questionnaire.* </a:t>
            </a:r>
          </a:p>
          <a:p>
            <a:pPr>
              <a:buChar char="⬥"/>
            </a:pPr>
            <a:r>
              <a:t>Annual will updates for a spouse or partner and covered family members are $20</a:t>
            </a:r>
            <a:r>
              <a:rPr sz="2000"/>
              <a:t>.</a:t>
            </a:r>
            <a:endParaRPr sz="2000"/>
          </a:p>
          <a:p>
            <a:pPr>
              <a:buChar char="⬥"/>
            </a:pPr>
            <a:r>
              <a:t>Preparation of trusts at a 25% discount off the provider law firm’s standard hourly rate.</a:t>
            </a:r>
            <a:br/>
            <a:br/>
          </a:p>
          <a:p>
            <a:pPr>
              <a:spcBef>
                <a:spcPts val="400"/>
              </a:spcBef>
              <a:buSzTx/>
              <a:buNone/>
              <a:defRPr sz="1000"/>
            </a:pPr>
            <a:r>
              <a:t>	Member’s will must be completed and filed through Pre-Paid Legal for the probate benefit to be valid.</a:t>
            </a:r>
          </a:p>
          <a:p>
            <a:pPr>
              <a:spcBef>
                <a:spcPts val="400"/>
              </a:spcBef>
              <a:buSzTx/>
              <a:buNone/>
              <a:defRPr sz="1000"/>
            </a:pPr>
            <a:r>
              <a:t>	*Limited time offer</a:t>
            </a:r>
          </a:p>
        </p:txBody>
      </p:sp>
      <p:sp>
        <p:nvSpPr>
          <p:cNvPr id="61" name="Shape 61"/>
          <p:cNvSpPr/>
          <p:nvPr/>
        </p:nvSpPr>
        <p:spPr>
          <a:xfrm>
            <a:off x="452437" y="1238250"/>
            <a:ext cx="7572376"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Will Benefits</a:t>
            </a:r>
          </a:p>
        </p:txBody>
      </p:sp>
      <p:sp>
        <p:nvSpPr>
          <p:cNvPr id="62" name="Shape 62"/>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idx="4294967295"/>
          </p:nvPr>
        </p:nvSpPr>
        <p:spPr>
          <a:xfrm>
            <a:off x="-1" y="0"/>
            <a:ext cx="9144002" cy="1114425"/>
          </a:xfrm>
          <a:prstGeom prst="rect">
            <a:avLst/>
          </a:prstGeom>
        </p:spPr>
        <p:txBody>
          <a:bodyPr>
            <a:normAutofit fontScale="100000" lnSpcReduction="0"/>
          </a:bodyPr>
          <a:lstStyle/>
          <a:p>
            <a:pPr/>
            <a:r>
              <a:t>PLPP Benefits</a:t>
            </a:r>
          </a:p>
        </p:txBody>
      </p:sp>
      <p:sp>
        <p:nvSpPr>
          <p:cNvPr id="67" name="Shape 67"/>
          <p:cNvSpPr/>
          <p:nvPr>
            <p:ph type="body" idx="4294967295"/>
          </p:nvPr>
        </p:nvSpPr>
        <p:spPr>
          <a:xfrm>
            <a:off x="457200" y="2016125"/>
            <a:ext cx="8099425" cy="4525963"/>
          </a:xfrm>
          <a:prstGeom prst="rect">
            <a:avLst/>
          </a:prstGeom>
        </p:spPr>
        <p:txBody>
          <a:bodyPr>
            <a:normAutofit fontScale="100000" lnSpcReduction="0"/>
          </a:bodyPr>
          <a:lstStyle/>
          <a:p>
            <a:pPr>
              <a:buSzTx/>
              <a:buNone/>
            </a:pPr>
            <a:r>
              <a:t>	Initiating a living will gives you a way to make your wishes known to your family and doctors, while saving your family the agony of having to make end-of-treatment decisions in terminal situations.</a:t>
            </a:r>
            <a:br/>
          </a:p>
          <a:p>
            <a:pPr>
              <a:buChar char="⬥"/>
            </a:pPr>
            <a:r>
              <a:t>Living will preparation and annual reviews for members and covered family members are free </a:t>
            </a:r>
            <a:br/>
            <a:r>
              <a:t>with membership.*</a:t>
            </a:r>
            <a:br/>
            <a:br/>
            <a:br/>
            <a:br/>
            <a:br/>
            <a:endParaRPr sz="2000"/>
          </a:p>
          <a:p>
            <a:pPr>
              <a:spcBef>
                <a:spcPts val="400"/>
              </a:spcBef>
              <a:buSzTx/>
              <a:buNone/>
              <a:defRPr sz="1000"/>
            </a:pPr>
            <a:r>
              <a:t>	*Living will forms should be requested from your provider attorney.</a:t>
            </a:r>
          </a:p>
        </p:txBody>
      </p:sp>
      <p:sp>
        <p:nvSpPr>
          <p:cNvPr id="68" name="Shape 68"/>
          <p:cNvSpPr/>
          <p:nvPr/>
        </p:nvSpPr>
        <p:spPr>
          <a:xfrm>
            <a:off x="423862" y="1238250"/>
            <a:ext cx="7553326"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Directive to Physician/Living Will </a:t>
            </a:r>
          </a:p>
        </p:txBody>
      </p:sp>
      <p:sp>
        <p:nvSpPr>
          <p:cNvPr id="69" name="Shape 69"/>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idx="4294967295"/>
          </p:nvPr>
        </p:nvSpPr>
        <p:spPr>
          <a:xfrm>
            <a:off x="-1" y="0"/>
            <a:ext cx="9144002" cy="1114425"/>
          </a:xfrm>
          <a:prstGeom prst="rect">
            <a:avLst/>
          </a:prstGeom>
        </p:spPr>
        <p:txBody>
          <a:bodyPr>
            <a:normAutofit fontScale="100000" lnSpcReduction="0"/>
          </a:bodyPr>
          <a:lstStyle/>
          <a:p>
            <a:pPr/>
            <a:r>
              <a:t>PLPP Benefits</a:t>
            </a:r>
          </a:p>
        </p:txBody>
      </p:sp>
      <p:sp>
        <p:nvSpPr>
          <p:cNvPr id="74" name="Shape 74"/>
          <p:cNvSpPr/>
          <p:nvPr>
            <p:ph type="body" idx="4294967295"/>
          </p:nvPr>
        </p:nvSpPr>
        <p:spPr>
          <a:xfrm>
            <a:off x="457200" y="2017712"/>
            <a:ext cx="8229600" cy="4556126"/>
          </a:xfrm>
          <a:prstGeom prst="rect">
            <a:avLst/>
          </a:prstGeom>
        </p:spPr>
        <p:txBody>
          <a:bodyPr>
            <a:normAutofit fontScale="100000" lnSpcReduction="0"/>
          </a:bodyPr>
          <a:lstStyle/>
          <a:p>
            <a:pPr>
              <a:buSzTx/>
              <a:buNone/>
            </a:pPr>
            <a:r>
              <a:t>	A durable power of attorney authorizes you to act on the behalf of another person, even if that person should later become disabled or otherwise incapacitated.</a:t>
            </a:r>
            <a:br/>
          </a:p>
          <a:p>
            <a:pPr>
              <a:buChar char="⬥"/>
            </a:pPr>
            <a:r>
              <a:t>Durable power of attorney, plus annual reviews, are available to members ($20 per document for covered family members).*</a:t>
            </a:r>
            <a:br/>
            <a:br/>
            <a:br/>
            <a:br/>
          </a:p>
          <a:p>
            <a:pPr>
              <a:spcBef>
                <a:spcPts val="400"/>
              </a:spcBef>
              <a:buSzTx/>
              <a:buNone/>
              <a:defRPr sz="1000"/>
            </a:pPr>
            <a:r>
              <a:t>	*Durable power of attorney forms should be requested from your provider attorney.</a:t>
            </a:r>
          </a:p>
        </p:txBody>
      </p:sp>
      <p:sp>
        <p:nvSpPr>
          <p:cNvPr id="75" name="Shape 75"/>
          <p:cNvSpPr/>
          <p:nvPr/>
        </p:nvSpPr>
        <p:spPr>
          <a:xfrm>
            <a:off x="419100" y="1238250"/>
            <a:ext cx="7281863"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Durable Power of Attorney</a:t>
            </a:r>
          </a:p>
        </p:txBody>
      </p:sp>
      <p:sp>
        <p:nvSpPr>
          <p:cNvPr id="76" name="Shape 76"/>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nvSpPr>
        <p:spPr>
          <a:xfrm>
            <a:off x="419100" y="1238250"/>
            <a:ext cx="7281863"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Probate Benefits</a:t>
            </a:r>
          </a:p>
        </p:txBody>
      </p:sp>
      <p:sp>
        <p:nvSpPr>
          <p:cNvPr id="81" name="Shape 81"/>
          <p:cNvSpPr/>
          <p:nvPr>
            <p:ph type="title" idx="4294967295"/>
          </p:nvPr>
        </p:nvSpPr>
        <p:spPr>
          <a:xfrm>
            <a:off x="-1" y="0"/>
            <a:ext cx="9144002" cy="1114425"/>
          </a:xfrm>
          <a:prstGeom prst="rect">
            <a:avLst/>
          </a:prstGeom>
        </p:spPr>
        <p:txBody>
          <a:bodyPr>
            <a:normAutofit fontScale="100000" lnSpcReduction="0"/>
          </a:bodyPr>
          <a:lstStyle/>
          <a:p>
            <a:pPr/>
            <a:r>
              <a:t>PLPP Benefits</a:t>
            </a:r>
          </a:p>
        </p:txBody>
      </p:sp>
      <p:sp>
        <p:nvSpPr>
          <p:cNvPr id="82" name="Shape 82"/>
          <p:cNvSpPr/>
          <p:nvPr>
            <p:ph type="body" idx="4294967295"/>
          </p:nvPr>
        </p:nvSpPr>
        <p:spPr>
          <a:xfrm>
            <a:off x="457200" y="2025650"/>
            <a:ext cx="8686800" cy="4525963"/>
          </a:xfrm>
          <a:prstGeom prst="rect">
            <a:avLst/>
          </a:prstGeom>
        </p:spPr>
        <p:txBody>
          <a:bodyPr>
            <a:normAutofit fontScale="100000" lnSpcReduction="0"/>
          </a:bodyPr>
          <a:lstStyle/>
          <a:p>
            <a:pPr>
              <a:buSzTx/>
              <a:buNone/>
            </a:pPr>
            <a:r>
              <a:t>	When a person dies, his or her assets must go through probate, a process that helps to ensure that the deceased’s assets are distributed properly to the person’s heirs and creditors and that estate taxes are paid. </a:t>
            </a:r>
            <a:br/>
          </a:p>
          <a:p>
            <a:pPr>
              <a:buChar char="⬥"/>
            </a:pPr>
            <a:r>
              <a:t>Up to 25 hours of attorney time per membership year for contested probate, available to the PLPP member or member’s spouse.</a:t>
            </a:r>
          </a:p>
          <a:p>
            <a:pPr>
              <a:buChar char="⬥"/>
            </a:pPr>
            <a:r>
              <a:t>Unlimited uncontested probate hours.</a:t>
            </a:r>
            <a:br/>
            <a:br/>
          </a:p>
          <a:p>
            <a:pPr>
              <a:spcBef>
                <a:spcPts val="400"/>
              </a:spcBef>
              <a:buSzTx/>
              <a:buNone/>
              <a:defRPr sz="1000"/>
            </a:pPr>
            <a:r>
              <a:t>	Member’s will must be completed and filed through Pre-Paid Legal for the probate benefit to be valid.</a:t>
            </a:r>
          </a:p>
        </p:txBody>
      </p:sp>
      <p:sp>
        <p:nvSpPr>
          <p:cNvPr id="83" name="Shape 83"/>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nvSpPr>
        <p:spPr>
          <a:xfrm>
            <a:off x="457200" y="1238250"/>
            <a:ext cx="7281863"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Motor Vehicle-Related Benefits</a:t>
            </a:r>
          </a:p>
        </p:txBody>
      </p:sp>
      <p:sp>
        <p:nvSpPr>
          <p:cNvPr id="88" name="Shape 88"/>
          <p:cNvSpPr/>
          <p:nvPr>
            <p:ph type="title" idx="4294967295"/>
          </p:nvPr>
        </p:nvSpPr>
        <p:spPr>
          <a:xfrm>
            <a:off x="-1" y="0"/>
            <a:ext cx="9144002" cy="1114425"/>
          </a:xfrm>
          <a:prstGeom prst="rect">
            <a:avLst/>
          </a:prstGeom>
        </p:spPr>
        <p:txBody>
          <a:bodyPr>
            <a:normAutofit fontScale="100000" lnSpcReduction="0"/>
          </a:bodyPr>
          <a:lstStyle/>
          <a:p>
            <a:pPr/>
            <a:r>
              <a:t>PLPP Benefits</a:t>
            </a:r>
          </a:p>
        </p:txBody>
      </p:sp>
      <p:sp>
        <p:nvSpPr>
          <p:cNvPr id="89" name="Shape 89"/>
          <p:cNvSpPr/>
          <p:nvPr>
            <p:ph type="body" idx="4294967295"/>
          </p:nvPr>
        </p:nvSpPr>
        <p:spPr>
          <a:xfrm>
            <a:off x="457200" y="2025650"/>
            <a:ext cx="8229600" cy="4525963"/>
          </a:xfrm>
          <a:prstGeom prst="rect">
            <a:avLst/>
          </a:prstGeom>
        </p:spPr>
        <p:txBody>
          <a:bodyPr>
            <a:normAutofit fontScale="100000" lnSpcReduction="0"/>
          </a:bodyPr>
          <a:lstStyle/>
          <a:p>
            <a:pPr>
              <a:buChar char="⬥"/>
            </a:pPr>
            <a:r>
              <a:t>Moving traffic violation assistance.</a:t>
            </a:r>
          </a:p>
          <a:p>
            <a:pPr>
              <a:buChar char="⬥"/>
            </a:pPr>
            <a:r>
              <a:t>Defense of criminal charges resulting from the operation of a moving vehicle. </a:t>
            </a:r>
          </a:p>
          <a:p>
            <a:pPr lvl="2" marL="1143000" indent="-228600">
              <a:lnSpc>
                <a:spcPct val="100000"/>
              </a:lnSpc>
              <a:spcBef>
                <a:spcPts val="0"/>
              </a:spcBef>
              <a:buClrTx/>
              <a:buFontTx/>
              <a:defRPr sz="1800"/>
            </a:pPr>
            <a:r>
              <a:t>Manslaughter / Vehicular Homicide	</a:t>
            </a:r>
          </a:p>
          <a:p>
            <a:pPr>
              <a:buChar char="⬥"/>
            </a:pPr>
            <a:r>
              <a:t>Up to 2.5 hours of help with license suspensions and personal injury/property damage collection per membership year.</a:t>
            </a:r>
            <a:br/>
            <a:br/>
            <a:br/>
          </a:p>
          <a:p>
            <a:pPr>
              <a:spcBef>
                <a:spcPts val="400"/>
              </a:spcBef>
              <a:buSzTx/>
              <a:buNone/>
              <a:defRPr sz="1000"/>
            </a:pPr>
            <a:r>
              <a:t>	Motor vehicle-related benefits are available 15 days after your enrollment date. If you have received any traffic tickets before your 15-day waiting period has passed, your provider attorney firm will provide services at your preferred PLPP member discount rate. Exclusions on charges where the covered member is driving without a valid operator’s license as well as charges of DUI/DWI, drug-related charges (whether prescribed or not), hit-and-run, leaving the scene of an accident, unmeritorious cases or similar charges are covered with your preferred member discount. Commercial vehicles with more than two axles are not covered.</a:t>
            </a:r>
          </a:p>
        </p:txBody>
      </p:sp>
      <p:sp>
        <p:nvSpPr>
          <p:cNvPr id="90" name="Shape 90"/>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nvSpPr>
        <p:spPr>
          <a:xfrm>
            <a:off x="447675" y="1238250"/>
            <a:ext cx="7281863"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Trial Defense Benefits</a:t>
            </a:r>
          </a:p>
        </p:txBody>
      </p:sp>
      <p:sp>
        <p:nvSpPr>
          <p:cNvPr id="95" name="Shape 95"/>
          <p:cNvSpPr/>
          <p:nvPr>
            <p:ph type="title" idx="4294967295"/>
          </p:nvPr>
        </p:nvSpPr>
        <p:spPr>
          <a:xfrm>
            <a:off x="-1" y="0"/>
            <a:ext cx="9144002" cy="1114425"/>
          </a:xfrm>
          <a:prstGeom prst="rect">
            <a:avLst/>
          </a:prstGeom>
        </p:spPr>
        <p:txBody>
          <a:bodyPr>
            <a:normAutofit fontScale="100000" lnSpcReduction="0"/>
          </a:bodyPr>
          <a:lstStyle/>
          <a:p>
            <a:pPr/>
            <a:r>
              <a:t>PLPP Benefits</a:t>
            </a:r>
          </a:p>
        </p:txBody>
      </p:sp>
      <p:sp>
        <p:nvSpPr>
          <p:cNvPr id="96" name="Shape 96"/>
          <p:cNvSpPr/>
          <p:nvPr>
            <p:ph type="body" idx="4294967295"/>
          </p:nvPr>
        </p:nvSpPr>
        <p:spPr>
          <a:xfrm>
            <a:off x="457200" y="2028825"/>
            <a:ext cx="8229600" cy="4525963"/>
          </a:xfrm>
          <a:prstGeom prst="rect">
            <a:avLst/>
          </a:prstGeom>
        </p:spPr>
        <p:txBody>
          <a:bodyPr>
            <a:normAutofit fontScale="100000" lnSpcReduction="0"/>
          </a:bodyPr>
          <a:lstStyle/>
          <a:p>
            <a:pPr>
              <a:buChar char="⬥"/>
            </a:pPr>
            <a:r>
              <a:t>Defense of civil and covered work-related criminal charges, including up to 60 hours of legal assistance for the first membership year. This benefit includes 57.5 hours of trial time and 2.5 hours of pre-trial time.</a:t>
            </a:r>
          </a:p>
          <a:p>
            <a:pPr>
              <a:buChar char="⬥"/>
            </a:pPr>
            <a:r>
              <a:t>Up to 300 hours of legal assistance by the fifth year of membership. This benefit includes 295.5 hours of trial time and 4.5 hours of pre-trial time.</a:t>
            </a:r>
            <a:br/>
            <a:br/>
          </a:p>
          <a:p>
            <a:pPr>
              <a:spcBef>
                <a:spcPts val="400"/>
              </a:spcBef>
              <a:buSzTx/>
              <a:buNone/>
              <a:defRPr sz="1000"/>
            </a:pPr>
            <a:r>
              <a:t>	This coverage applies only to the named member and spouse, dependents are not included. Divorce, separation, annulment, child custody or other divorce-related matters, bankruptcy, charges of DUI/DWI, drug-related charges (whether prescribed or not), hit-and-run, leaving the scene of an accident, unmeritorious cases or similar charges are covered with your preferred member discount. Additional exclusions: Being named in a civil lawsuit or having criminal charges filed against you because you are listed as an owner, management or associate of the business and you had no direct involvement with the act or matter that gave rise to the lawsuit or criminal charge. Thos charges are covered with your preferred member discount. Class actions, interventions, or amicus curiae filings in which the covered family member is the party (or potential party) are excluded. Also, this coverage does not include garnishment, attachment or any other appeal.</a:t>
            </a:r>
          </a:p>
        </p:txBody>
      </p:sp>
      <p:sp>
        <p:nvSpPr>
          <p:cNvPr id="97" name="Shape 97"/>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nvSpPr>
        <p:spPr>
          <a:xfrm>
            <a:off x="419100" y="1238250"/>
            <a:ext cx="7281863"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IRS Audit Legal Services</a:t>
            </a:r>
          </a:p>
        </p:txBody>
      </p:sp>
      <p:sp>
        <p:nvSpPr>
          <p:cNvPr id="102" name="Shape 102"/>
          <p:cNvSpPr/>
          <p:nvPr>
            <p:ph type="title" idx="4294967295"/>
          </p:nvPr>
        </p:nvSpPr>
        <p:spPr>
          <a:xfrm>
            <a:off x="-1" y="0"/>
            <a:ext cx="9144002" cy="1114425"/>
          </a:xfrm>
          <a:prstGeom prst="rect">
            <a:avLst/>
          </a:prstGeom>
        </p:spPr>
        <p:txBody>
          <a:bodyPr>
            <a:normAutofit fontScale="100000" lnSpcReduction="0"/>
          </a:bodyPr>
          <a:lstStyle/>
          <a:p>
            <a:pPr/>
            <a:r>
              <a:t>PLPP Benefits</a:t>
            </a:r>
          </a:p>
        </p:txBody>
      </p:sp>
      <p:sp>
        <p:nvSpPr>
          <p:cNvPr id="103" name="Shape 103"/>
          <p:cNvSpPr/>
          <p:nvPr>
            <p:ph type="body" idx="4294967295"/>
          </p:nvPr>
        </p:nvSpPr>
        <p:spPr>
          <a:xfrm>
            <a:off x="457200" y="2024062"/>
            <a:ext cx="8229600" cy="4525963"/>
          </a:xfrm>
          <a:prstGeom prst="rect">
            <a:avLst/>
          </a:prstGeom>
        </p:spPr>
        <p:txBody>
          <a:bodyPr>
            <a:normAutofit fontScale="100000" lnSpcReduction="0"/>
          </a:bodyPr>
          <a:lstStyle/>
          <a:p>
            <a:pPr>
              <a:buChar char="⬥"/>
            </a:pPr>
            <a:r>
              <a:t>Up to 50 hours of legal consultation, advice and/or representation per membership year when the tax return of a member or covered family member is audited by the IRS. Tax returns filed in the first year of the membership are included.</a:t>
            </a:r>
            <a:br/>
            <a:br/>
            <a:br/>
            <a:br/>
            <a:br/>
            <a:br/>
            <a:br/>
            <a:endParaRPr sz="2000"/>
          </a:p>
          <a:p>
            <a:pPr>
              <a:spcBef>
                <a:spcPts val="400"/>
              </a:spcBef>
              <a:buSzTx/>
              <a:buNone/>
              <a:defRPr sz="1000"/>
            </a:pPr>
            <a:r>
              <a:t>	Exclusions apply to this benefit: garnishments, attached or any other appeal; class actions, interventions or amicus curia filings; charges of tax fraud or income tax evasions; trust returns, business and /or corporate tax returns, payroll and information returns; pre-existing conditions – where the member has been notified by the IRS prior to enrollment; services rendered by an enrolled agent.</a:t>
            </a:r>
          </a:p>
        </p:txBody>
      </p:sp>
      <p:sp>
        <p:nvSpPr>
          <p:cNvPr id="104" name="Shape 104"/>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nvSpPr>
        <p:spPr>
          <a:xfrm>
            <a:off x="428625" y="1238250"/>
            <a:ext cx="7281863"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Contingency Fee Matters</a:t>
            </a:r>
          </a:p>
        </p:txBody>
      </p:sp>
      <p:sp>
        <p:nvSpPr>
          <p:cNvPr id="109" name="Shape 109"/>
          <p:cNvSpPr/>
          <p:nvPr>
            <p:ph type="title" idx="4294967295"/>
          </p:nvPr>
        </p:nvSpPr>
        <p:spPr>
          <a:xfrm>
            <a:off x="-1" y="0"/>
            <a:ext cx="9144002" cy="1114425"/>
          </a:xfrm>
          <a:prstGeom prst="rect">
            <a:avLst/>
          </a:prstGeom>
        </p:spPr>
        <p:txBody>
          <a:bodyPr>
            <a:normAutofit fontScale="100000" lnSpcReduction="0"/>
          </a:bodyPr>
          <a:lstStyle/>
          <a:p>
            <a:pPr/>
            <a:r>
              <a:t>PLPP Benefits</a:t>
            </a:r>
          </a:p>
        </p:txBody>
      </p:sp>
      <p:sp>
        <p:nvSpPr>
          <p:cNvPr id="110" name="Shape 110"/>
          <p:cNvSpPr/>
          <p:nvPr>
            <p:ph type="body" sz="half" idx="4294967295"/>
          </p:nvPr>
        </p:nvSpPr>
        <p:spPr>
          <a:xfrm>
            <a:off x="457200" y="2028825"/>
            <a:ext cx="8229600" cy="2897188"/>
          </a:xfrm>
          <a:prstGeom prst="rect">
            <a:avLst/>
          </a:prstGeom>
        </p:spPr>
        <p:txBody>
          <a:bodyPr>
            <a:normAutofit fontScale="100000" lnSpcReduction="0"/>
          </a:bodyPr>
          <a:lstStyle/>
          <a:p>
            <a:pPr>
              <a:buSzTx/>
              <a:buNone/>
            </a:pPr>
            <a:r>
              <a:t>	In general, attorneys who represent the plaintiff in a lawsuit will base their fees on a fixed percentage of the plaintiff’s recovery. With PLPP membership, that percentage is lowered.</a:t>
            </a:r>
            <a:br/>
          </a:p>
          <a:p>
            <a:pPr>
              <a:buChar char="⬥"/>
            </a:pPr>
            <a:r>
              <a:t>A 5% discount from the provider law firm’s standard contingency fee scale is available to both the members and covered family members.</a:t>
            </a:r>
          </a:p>
        </p:txBody>
      </p:sp>
      <p:sp>
        <p:nvSpPr>
          <p:cNvPr id="111" name="Shape 111"/>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 name="Shape 115"/>
          <p:cNvSpPr/>
          <p:nvPr/>
        </p:nvSpPr>
        <p:spPr>
          <a:xfrm>
            <a:off x="447675" y="1238250"/>
            <a:ext cx="7281863"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All Other Legal Work</a:t>
            </a:r>
          </a:p>
        </p:txBody>
      </p:sp>
      <p:sp>
        <p:nvSpPr>
          <p:cNvPr id="116" name="Shape 116"/>
          <p:cNvSpPr/>
          <p:nvPr>
            <p:ph type="title" idx="4294967295"/>
          </p:nvPr>
        </p:nvSpPr>
        <p:spPr>
          <a:xfrm>
            <a:off x="-1" y="0"/>
            <a:ext cx="9144002" cy="1114425"/>
          </a:xfrm>
          <a:prstGeom prst="rect">
            <a:avLst/>
          </a:prstGeom>
        </p:spPr>
        <p:txBody>
          <a:bodyPr>
            <a:normAutofit fontScale="100000" lnSpcReduction="0"/>
          </a:bodyPr>
          <a:lstStyle/>
          <a:p>
            <a:pPr/>
            <a:r>
              <a:t>PLPP Benefits</a:t>
            </a:r>
          </a:p>
        </p:txBody>
      </p:sp>
      <p:sp>
        <p:nvSpPr>
          <p:cNvPr id="117" name="Shape 117"/>
          <p:cNvSpPr/>
          <p:nvPr>
            <p:ph type="body" idx="4294967295"/>
          </p:nvPr>
        </p:nvSpPr>
        <p:spPr>
          <a:xfrm>
            <a:off x="457200" y="2028825"/>
            <a:ext cx="8686800" cy="4525963"/>
          </a:xfrm>
          <a:prstGeom prst="rect">
            <a:avLst/>
          </a:prstGeom>
        </p:spPr>
        <p:txBody>
          <a:bodyPr>
            <a:normAutofit fontScale="100000" lnSpcReduction="0"/>
          </a:bodyPr>
          <a:lstStyle/>
          <a:p>
            <a:pPr>
              <a:buChar char="⬥"/>
            </a:pPr>
            <a:r>
              <a:t>A 25% discount from the provider law firm’s standard hourly rate of representation for legal services not specifically covered by the membership or in excess of </a:t>
            </a:r>
            <a:br/>
            <a:r>
              <a:t>the benefits provided through PLPP.</a:t>
            </a:r>
            <a:br/>
          </a:p>
          <a:p>
            <a:pPr>
              <a:spcBef>
                <a:spcPts val="600"/>
              </a:spcBef>
              <a:buSzTx/>
              <a:buNone/>
              <a:defRPr sz="1600"/>
            </a:pPr>
            <a:r>
              <a:t>	Five business days advance notice is required for preparation in court representation.</a:t>
            </a:r>
          </a:p>
          <a:p>
            <a:pPr>
              <a:buSzTx/>
              <a:buNone/>
              <a:defRPr sz="1600"/>
            </a:pPr>
          </a:p>
          <a:p>
            <a:pPr>
              <a:buSzTx/>
              <a:buNone/>
              <a:defRPr sz="1600"/>
            </a:pPr>
            <a:r>
              <a:t>	Pre-existing issues fall under this benefit.</a:t>
            </a:r>
            <a:br/>
            <a:br/>
          </a:p>
          <a:p>
            <a:pPr>
              <a:spcBef>
                <a:spcPts val="400"/>
              </a:spcBef>
              <a:buSzTx/>
              <a:buNone/>
              <a:defRPr sz="1000"/>
            </a:pPr>
            <a:r>
              <a:t>	Depending on your legal needs, a retainer may be required by your provider law firm prior to services being rendered under this discount. Your provider attorney firm is responsible for determining the amount of the retainer and any other anticipated costs. Other costs you may incur include fines, court costs, penalties, expert witness fees, bonds, bail bonds, and any other out-of-pocket expenses. These costs are your responsibility and are not included as part of membership benefits. Your provider attorney firm cannot provide any legal services until payment of the retainer and other cost have been made. You have the right to ask for a detailed invoice. If you need to, you can ask your provider attorney firm if they will consider a payment plan.</a:t>
            </a:r>
          </a:p>
        </p:txBody>
      </p:sp>
      <p:sp>
        <p:nvSpPr>
          <p:cNvPr id="118" name="Shape 118"/>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idx="4294967295"/>
          </p:nvPr>
        </p:nvSpPr>
        <p:spPr>
          <a:xfrm>
            <a:off x="-1" y="0"/>
            <a:ext cx="9144002" cy="1114425"/>
          </a:xfrm>
          <a:prstGeom prst="rect">
            <a:avLst/>
          </a:prstGeom>
        </p:spPr>
        <p:txBody>
          <a:bodyPr>
            <a:normAutofit fontScale="100000" lnSpcReduction="0"/>
          </a:bodyPr>
          <a:lstStyle/>
          <a:p>
            <a:pPr/>
            <a:r>
              <a:t>PLPP Benefits</a:t>
            </a:r>
          </a:p>
        </p:txBody>
      </p:sp>
      <p:sp>
        <p:nvSpPr>
          <p:cNvPr id="123" name="Shape 123"/>
          <p:cNvSpPr/>
          <p:nvPr>
            <p:ph type="body" idx="4294967295"/>
          </p:nvPr>
        </p:nvSpPr>
        <p:spPr>
          <a:xfrm>
            <a:off x="457200" y="1909762"/>
            <a:ext cx="8229600" cy="4216401"/>
          </a:xfrm>
          <a:prstGeom prst="rect">
            <a:avLst/>
          </a:prstGeom>
        </p:spPr>
        <p:txBody>
          <a:bodyPr>
            <a:normAutofit fontScale="100000" lnSpcReduction="0"/>
          </a:bodyPr>
          <a:lstStyle/>
          <a:p>
            <a:pPr marL="325754" indent="-325754" defTabSz="868680">
              <a:spcBef>
                <a:spcPts val="900"/>
              </a:spcBef>
              <a:buSzTx/>
              <a:buNone/>
              <a:defRPr sz="2280"/>
            </a:pPr>
            <a:r>
              <a:t>	Most law enforcement officers are conscientious and devoted to protecting your rights rather than abusing them. If you have PLPP and are stopped or detained by a law enforcement official or police officer, you’ll be able to show them your Legal Shield card. Your Legal Shield card provides you:</a:t>
            </a:r>
          </a:p>
          <a:p>
            <a:pPr marL="325754" indent="-325754" defTabSz="868680">
              <a:spcBef>
                <a:spcPts val="900"/>
              </a:spcBef>
              <a:buChar char="⬥"/>
              <a:defRPr sz="2280"/>
            </a:pPr>
            <a:r>
              <a:t>Access to your provider lawyer via a 24-hour, toll-free number;</a:t>
            </a:r>
          </a:p>
          <a:p>
            <a:pPr marL="325754" indent="-325754" defTabSz="868680">
              <a:spcBef>
                <a:spcPts val="900"/>
              </a:spcBef>
              <a:buChar char="⬥"/>
              <a:defRPr sz="2280"/>
            </a:pPr>
            <a:r>
              <a:t>Peace of mind knowing that your rights are protected.</a:t>
            </a:r>
          </a:p>
          <a:p>
            <a:pPr marL="325754" indent="-325754" defTabSz="868680">
              <a:spcBef>
                <a:spcPts val="300"/>
              </a:spcBef>
              <a:buSzTx/>
              <a:buNone/>
              <a:defRPr sz="950"/>
            </a:pPr>
            <a:r>
              <a:t>	</a:t>
            </a:r>
          </a:p>
          <a:p>
            <a:pPr marL="325754" indent="-325754" defTabSz="868680">
              <a:spcBef>
                <a:spcPts val="900"/>
              </a:spcBef>
              <a:buSzTx/>
              <a:buNone/>
              <a:defRPr sz="950"/>
            </a:pPr>
          </a:p>
          <a:p>
            <a:pPr marL="325754" indent="-325754" defTabSz="868680">
              <a:spcBef>
                <a:spcPts val="900"/>
              </a:spcBef>
              <a:buSzTx/>
              <a:buNone/>
              <a:defRPr sz="950"/>
            </a:pPr>
          </a:p>
          <a:p>
            <a:pPr marL="325754" indent="-325754" defTabSz="868680">
              <a:spcBef>
                <a:spcPts val="300"/>
              </a:spcBef>
              <a:buSzTx/>
              <a:buNone/>
              <a:defRPr sz="950"/>
            </a:pPr>
            <a:r>
              <a:t>	Legal Shield Limitations and Exclusions – The Legal Shield service will not apply if: The member is alleged to be under the influence of or impaired by alcohol, intoxicants, controlled substances, chemicals or medicines, whether prescribed or not. The member is alleged to be involved in domestic violence or stalking. The members is being detained for outstanding warrants. The member needs assistance in making, posting, or obtaining bond, bail or other security required for release.</a:t>
            </a:r>
          </a:p>
        </p:txBody>
      </p:sp>
      <p:sp>
        <p:nvSpPr>
          <p:cNvPr id="124" name="Shape 124"/>
          <p:cNvSpPr/>
          <p:nvPr/>
        </p:nvSpPr>
        <p:spPr>
          <a:xfrm>
            <a:off x="457200" y="1238250"/>
            <a:ext cx="7281863"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Legal Shield (optional)</a:t>
            </a:r>
          </a:p>
        </p:txBody>
      </p:sp>
      <p:sp>
        <p:nvSpPr>
          <p:cNvPr id="125" name="Shape 125"/>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 name="Shape 26"/>
          <p:cNvSpPr/>
          <p:nvPr>
            <p:ph type="title" idx="4294967295"/>
          </p:nvPr>
        </p:nvSpPr>
        <p:spPr>
          <a:xfrm>
            <a:off x="-1" y="0"/>
            <a:ext cx="9144002" cy="1114425"/>
          </a:xfrm>
          <a:prstGeom prst="rect">
            <a:avLst/>
          </a:prstGeom>
        </p:spPr>
        <p:txBody>
          <a:bodyPr>
            <a:normAutofit fontScale="100000" lnSpcReduction="0"/>
          </a:bodyPr>
          <a:lstStyle/>
          <a:p>
            <a:pPr/>
            <a:r>
              <a:t> Top Six Reasons to </a:t>
            </a:r>
            <a:br/>
            <a:r>
              <a:t>Offer PLPP To Your Clients</a:t>
            </a:r>
          </a:p>
        </p:txBody>
      </p:sp>
      <p:sp>
        <p:nvSpPr>
          <p:cNvPr id="27" name="Shape 27"/>
          <p:cNvSpPr/>
          <p:nvPr>
            <p:ph type="body" idx="4294967295"/>
          </p:nvPr>
        </p:nvSpPr>
        <p:spPr>
          <a:xfrm>
            <a:off x="457200" y="2014537"/>
            <a:ext cx="8229600" cy="3571876"/>
          </a:xfrm>
          <a:prstGeom prst="rect">
            <a:avLst/>
          </a:prstGeom>
        </p:spPr>
        <p:txBody>
          <a:bodyPr>
            <a:normAutofit fontScale="100000" lnSpcReduction="0"/>
          </a:bodyPr>
          <a:lstStyle/>
          <a:p>
            <a:pPr>
              <a:buChar char="⬥"/>
            </a:pPr>
            <a:r>
              <a:t>Helps protect clients’ income and assets by offering the complete solution.</a:t>
            </a:r>
          </a:p>
          <a:p>
            <a:pPr>
              <a:buChar char="⬥"/>
            </a:pPr>
            <a:r>
              <a:t>Allows representatives to earn money when just starting in the business.</a:t>
            </a:r>
          </a:p>
          <a:p>
            <a:pPr>
              <a:buChar char="⬥"/>
            </a:pPr>
            <a:r>
              <a:t>Opens the door to offer other Primerica products.</a:t>
            </a:r>
          </a:p>
          <a:p>
            <a:pPr>
              <a:buChar char="⬥"/>
            </a:pPr>
            <a:r>
              <a:t>Opens the door for re-visits to existing customers.</a:t>
            </a:r>
          </a:p>
          <a:p>
            <a:pPr>
              <a:buChar char="⬥"/>
            </a:pPr>
            <a:r>
              <a:t>Maintenance free; which means extra time for representatives to focus on other things.</a:t>
            </a:r>
          </a:p>
          <a:p>
            <a:pPr>
              <a:buChar char="⬥"/>
            </a:pPr>
            <a:r>
              <a:t>Monthly bonus program and incentive contests.</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title" idx="4294967295"/>
          </p:nvPr>
        </p:nvSpPr>
        <p:spPr>
          <a:xfrm>
            <a:off x="-1" y="0"/>
            <a:ext cx="9144002" cy="1114425"/>
          </a:xfrm>
          <a:prstGeom prst="rect">
            <a:avLst/>
          </a:prstGeom>
        </p:spPr>
        <p:txBody>
          <a:bodyPr>
            <a:normAutofit fontScale="100000" lnSpcReduction="0"/>
          </a:bodyPr>
          <a:lstStyle/>
          <a:p>
            <a:pPr/>
            <a:r>
              <a:t>Who Is Covered?</a:t>
            </a:r>
          </a:p>
        </p:txBody>
      </p:sp>
      <p:sp>
        <p:nvSpPr>
          <p:cNvPr id="128" name="Shape 128"/>
          <p:cNvSpPr/>
          <p:nvPr>
            <p:ph type="body" sz="half" idx="4294967295"/>
          </p:nvPr>
        </p:nvSpPr>
        <p:spPr>
          <a:xfrm>
            <a:off x="1549400" y="2019300"/>
            <a:ext cx="6611938" cy="3713163"/>
          </a:xfrm>
          <a:prstGeom prst="rect">
            <a:avLst/>
          </a:prstGeom>
        </p:spPr>
        <p:txBody>
          <a:bodyPr>
            <a:normAutofit fontScale="100000" lnSpcReduction="0"/>
          </a:bodyPr>
          <a:lstStyle/>
          <a:p>
            <a:pPr marL="457200" indent="-457200">
              <a:buFontTx/>
              <a:buAutoNum type="arabicPeriod" startAt="1"/>
            </a:pPr>
            <a:r>
              <a:t>The member</a:t>
            </a:r>
          </a:p>
          <a:p>
            <a:pPr marL="457200" indent="-457200">
              <a:buFontTx/>
              <a:buAutoNum type="arabicPeriod" startAt="1"/>
            </a:pPr>
            <a:r>
              <a:t>The member’s spouse or significant other</a:t>
            </a:r>
          </a:p>
          <a:p>
            <a:pPr marL="457200" indent="-457200">
              <a:buFontTx/>
              <a:buAutoNum type="arabicPeriod" startAt="1"/>
            </a:pPr>
            <a:r>
              <a:t>Never married dependent children</a:t>
            </a:r>
            <a:br/>
            <a:r>
              <a:t>(</a:t>
            </a:r>
            <a:r>
              <a:rPr sz="2000"/>
              <a:t>Under 21 living at home)</a:t>
            </a:r>
            <a:endParaRPr sz="2000"/>
          </a:p>
          <a:p>
            <a:pPr marL="457200" indent="-457200">
              <a:buFontTx/>
              <a:buAutoNum type="arabicPeriod" startAt="1"/>
            </a:pPr>
            <a:r>
              <a:t>Dependent children under age 18</a:t>
            </a:r>
            <a:br/>
            <a:r>
              <a:rPr sz="2000"/>
              <a:t>(For whom the member is legal guardian)</a:t>
            </a:r>
            <a:endParaRPr sz="2000"/>
          </a:p>
          <a:p>
            <a:pPr marL="457200" indent="-457200">
              <a:buFontTx/>
              <a:buAutoNum type="arabicPeriod" startAt="1"/>
            </a:pPr>
            <a:r>
              <a:t>Full time college students up to age 23</a:t>
            </a:r>
            <a:br/>
            <a:r>
              <a:rPr sz="2000"/>
              <a:t>(Never married, dependent children)</a:t>
            </a:r>
            <a:endParaRPr sz="2000"/>
          </a:p>
          <a:p>
            <a:pPr marL="457200" indent="-457200">
              <a:buFontTx/>
              <a:buAutoNum type="arabicPeriod" startAt="1"/>
            </a:pPr>
            <a:r>
              <a:t>Physically or mentally challenged children</a:t>
            </a:r>
            <a:br/>
            <a:r>
              <a:rPr sz="2000"/>
              <a:t>(Living at home)</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title" idx="4294967295"/>
          </p:nvPr>
        </p:nvSpPr>
        <p:spPr>
          <a:xfrm>
            <a:off x="-1" y="0"/>
            <a:ext cx="9144002" cy="1114425"/>
          </a:xfrm>
          <a:prstGeom prst="rect">
            <a:avLst/>
          </a:prstGeom>
        </p:spPr>
        <p:txBody>
          <a:bodyPr>
            <a:normAutofit fontScale="100000" lnSpcReduction="0"/>
          </a:bodyPr>
          <a:lstStyle/>
          <a:p>
            <a:pPr/>
            <a:r>
              <a:t>Provider Attorney Firms</a:t>
            </a:r>
          </a:p>
        </p:txBody>
      </p:sp>
      <p:sp>
        <p:nvSpPr>
          <p:cNvPr id="131" name="Shape 131"/>
          <p:cNvSpPr/>
          <p:nvPr>
            <p:ph type="body" idx="4294967295"/>
          </p:nvPr>
        </p:nvSpPr>
        <p:spPr>
          <a:xfrm>
            <a:off x="457200" y="1600200"/>
            <a:ext cx="8229600" cy="4525963"/>
          </a:xfrm>
          <a:prstGeom prst="rect">
            <a:avLst/>
          </a:prstGeom>
        </p:spPr>
        <p:txBody>
          <a:bodyPr>
            <a:normAutofit fontScale="100000" lnSpcReduction="0"/>
          </a:bodyPr>
          <a:lstStyle/>
          <a:p>
            <a:pPr>
              <a:spcBef>
                <a:spcPts val="800"/>
              </a:spcBef>
              <a:buSzTx/>
              <a:buNone/>
              <a:defRPr b="1" sz="2000">
                <a:solidFill>
                  <a:srgbClr val="336699"/>
                </a:solidFill>
              </a:defRPr>
            </a:pPr>
            <a:r>
              <a:t>How are attorneys selected?</a:t>
            </a:r>
          </a:p>
          <a:p>
            <a:pPr>
              <a:spcBef>
                <a:spcPts val="600"/>
              </a:spcBef>
              <a:buChar char="⬥"/>
              <a:defRPr sz="1600"/>
            </a:pPr>
            <a:r>
              <a:t>Provider law firms are carefully screened and selected by Pre-Paid Legal.</a:t>
            </a:r>
          </a:p>
          <a:p>
            <a:pPr lvl="1" marL="742950" indent="-285750">
              <a:lnSpc>
                <a:spcPct val="100000"/>
              </a:lnSpc>
              <a:spcBef>
                <a:spcPts val="0"/>
              </a:spcBef>
              <a:buClrTx/>
              <a:buFontTx/>
              <a:defRPr sz="1600"/>
            </a:pPr>
            <a:r>
              <a:t>There is one provider attorney firm per state – except Florida, which has two.</a:t>
            </a:r>
          </a:p>
          <a:p>
            <a:pPr lvl="1" marL="742950" indent="-285750">
              <a:lnSpc>
                <a:spcPct val="100000"/>
              </a:lnSpc>
              <a:spcBef>
                <a:spcPts val="0"/>
              </a:spcBef>
              <a:buClrTx/>
              <a:buFontTx/>
              <a:defRPr sz="1600"/>
            </a:pPr>
            <a:r>
              <a:t>Each firm has individual attorneys that specialize in a certain area of law. </a:t>
            </a:r>
          </a:p>
          <a:p>
            <a:pPr lvl="1" marL="742950" indent="-285750">
              <a:lnSpc>
                <a:spcPct val="100000"/>
              </a:lnSpc>
              <a:spcBef>
                <a:spcPts val="0"/>
              </a:spcBef>
              <a:buClrTx/>
              <a:buFontTx/>
              <a:defRPr sz="1600"/>
            </a:pPr>
            <a:r>
              <a:t>The FNA output provides the provider attorney firm contact information for your state.</a:t>
            </a:r>
            <a:br/>
          </a:p>
          <a:p>
            <a:pPr>
              <a:spcBef>
                <a:spcPts val="800"/>
              </a:spcBef>
              <a:buSzTx/>
              <a:buNone/>
              <a:defRPr b="1" sz="2000">
                <a:solidFill>
                  <a:srgbClr val="336699"/>
                </a:solidFill>
              </a:defRPr>
            </a:pPr>
            <a:r>
              <a:t>How does Pre-Paid Legal monitor the attorney firm?</a:t>
            </a:r>
          </a:p>
          <a:p>
            <a:pPr>
              <a:spcBef>
                <a:spcPts val="600"/>
              </a:spcBef>
              <a:buChar char="⬥"/>
              <a:defRPr sz="1600"/>
            </a:pPr>
            <a:r>
              <a:t>Pre-Paid Legal monitors firms on a daily basis for quality of business, complaints and time it take to contact members back.</a:t>
            </a:r>
            <a:br/>
          </a:p>
          <a:p>
            <a:pPr>
              <a:spcBef>
                <a:spcPts val="0"/>
              </a:spcBef>
              <a:buSzTx/>
              <a:buNone/>
              <a:defRPr b="1" sz="2000">
                <a:solidFill>
                  <a:srgbClr val="336699"/>
                </a:solidFill>
              </a:defRPr>
            </a:pPr>
            <a:r>
              <a:t>What if a client isn’t happy with the service they receive from </a:t>
            </a:r>
          </a:p>
          <a:p>
            <a:pPr>
              <a:spcBef>
                <a:spcPts val="800"/>
              </a:spcBef>
              <a:buSzTx/>
              <a:buNone/>
              <a:defRPr b="1" sz="2000">
                <a:solidFill>
                  <a:srgbClr val="336699"/>
                </a:solidFill>
              </a:defRPr>
            </a:pPr>
            <a:r>
              <a:t>the firm and don’t feel they received what they paid for?</a:t>
            </a:r>
          </a:p>
          <a:p>
            <a:pPr>
              <a:spcBef>
                <a:spcPts val="600"/>
              </a:spcBef>
              <a:buChar char="⬥"/>
              <a:defRPr sz="1600"/>
            </a:pPr>
            <a:r>
              <a:t>The client may contact Pre-Paid Legal customer service at (800) 426-9239 and set-up a request for a liaison. Pre-Paid Legal will have the liaison contact both the firm and client to verify the attorney did do what he was supposed to do.</a:t>
            </a: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idx="4294967295"/>
          </p:nvPr>
        </p:nvSpPr>
        <p:spPr>
          <a:xfrm>
            <a:off x="-1" y="0"/>
            <a:ext cx="9144002" cy="1114425"/>
          </a:xfrm>
          <a:prstGeom prst="rect">
            <a:avLst/>
          </a:prstGeom>
        </p:spPr>
        <p:txBody>
          <a:bodyPr>
            <a:normAutofit fontScale="100000" lnSpcReduction="0"/>
          </a:bodyPr>
          <a:lstStyle/>
          <a:p>
            <a:pPr/>
            <a:r>
              <a:t>PLPP Administration</a:t>
            </a:r>
          </a:p>
        </p:txBody>
      </p:sp>
      <p:sp>
        <p:nvSpPr>
          <p:cNvPr id="134" name="Shape 134"/>
          <p:cNvSpPr/>
          <p:nvPr>
            <p:ph type="body" idx="4294967295"/>
          </p:nvPr>
        </p:nvSpPr>
        <p:spPr>
          <a:xfrm>
            <a:off x="457200" y="1600200"/>
            <a:ext cx="8420100" cy="4525963"/>
          </a:xfrm>
          <a:prstGeom prst="rect">
            <a:avLst/>
          </a:prstGeom>
        </p:spPr>
        <p:txBody>
          <a:bodyPr>
            <a:normAutofit fontScale="100000" lnSpcReduction="0"/>
          </a:bodyPr>
          <a:lstStyle/>
          <a:p>
            <a:pPr>
              <a:buSzTx/>
              <a:buNone/>
              <a:defRPr b="1">
                <a:solidFill>
                  <a:srgbClr val="336699"/>
                </a:solidFill>
              </a:defRPr>
            </a:pPr>
            <a:r>
              <a:t>Completing the PLPP Universal Application</a:t>
            </a:r>
          </a:p>
          <a:p>
            <a:pPr>
              <a:spcBef>
                <a:spcPts val="800"/>
              </a:spcBef>
              <a:buChar char="⬥"/>
              <a:defRPr sz="2000"/>
            </a:pPr>
            <a:r>
              <a:t>Download the application from Primerica Online (POL).</a:t>
            </a:r>
            <a:br/>
            <a:r>
              <a:rPr sz="1800"/>
              <a:t>(Support System/Protection Management/PLPP US/Forms)</a:t>
            </a:r>
            <a:endParaRPr sz="1800"/>
          </a:p>
          <a:p>
            <a:pPr>
              <a:spcBef>
                <a:spcPts val="800"/>
              </a:spcBef>
              <a:buChar char="⬥"/>
              <a:defRPr sz="2000"/>
            </a:pPr>
            <a:r>
              <a:t>Indicate the time and date.</a:t>
            </a:r>
          </a:p>
          <a:p>
            <a:pPr>
              <a:spcBef>
                <a:spcPts val="800"/>
              </a:spcBef>
              <a:buChar char="⬥"/>
              <a:defRPr sz="2000"/>
            </a:pPr>
            <a:r>
              <a:t>Complete all client information</a:t>
            </a:r>
            <a:r>
              <a:rPr sz="1800"/>
              <a:t> being sure to include the complete address.</a:t>
            </a:r>
            <a:endParaRPr sz="1800"/>
          </a:p>
          <a:p>
            <a:pPr>
              <a:spcBef>
                <a:spcPts val="800"/>
              </a:spcBef>
              <a:buChar char="⬥"/>
              <a:defRPr sz="2000"/>
            </a:pPr>
            <a:r>
              <a:t>Complete all billing information and signatures.</a:t>
            </a:r>
          </a:p>
          <a:p>
            <a:pPr>
              <a:spcBef>
                <a:spcPts val="800"/>
              </a:spcBef>
              <a:buChar char="⬥"/>
              <a:defRPr sz="2000"/>
            </a:pPr>
            <a:r>
              <a:t>Attach the check for payment if choosing bank draft option. </a:t>
            </a:r>
            <a:br/>
            <a:r>
              <a:rPr sz="1800"/>
              <a:t>No voided check is needed.</a:t>
            </a:r>
            <a:endParaRPr sz="1800"/>
          </a:p>
          <a:p>
            <a:pPr>
              <a:spcBef>
                <a:spcPts val="800"/>
              </a:spcBef>
              <a:buChar char="⬥"/>
              <a:defRPr sz="2000"/>
            </a:pPr>
            <a:r>
              <a:t>Write legibly.</a:t>
            </a:r>
          </a:p>
          <a:p>
            <a:pPr>
              <a:spcBef>
                <a:spcPts val="900"/>
              </a:spcBef>
              <a:buSzTx/>
              <a:buNone/>
              <a:defRPr b="1" sz="2000"/>
            </a:pPr>
            <a:r>
              <a:t>	</a:t>
            </a:r>
            <a:br/>
            <a:r>
              <a:rPr sz="2200">
                <a:solidFill>
                  <a:srgbClr val="336699"/>
                </a:solidFill>
              </a:rPr>
              <a:t>An original application with signature is always required. </a:t>
            </a:r>
            <a:br>
              <a:rPr sz="2200">
                <a:solidFill>
                  <a:srgbClr val="336699"/>
                </a:solidFill>
              </a:rPr>
            </a:br>
            <a:r>
              <a:rPr sz="2200">
                <a:solidFill>
                  <a:srgbClr val="336699"/>
                </a:solidFill>
              </a:rPr>
              <a:t>No copies or faxed applications will be accepted.</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title" idx="4294967295"/>
          </p:nvPr>
        </p:nvSpPr>
        <p:spPr>
          <a:xfrm>
            <a:off x="-1" y="0"/>
            <a:ext cx="9144002" cy="1114425"/>
          </a:xfrm>
          <a:prstGeom prst="rect">
            <a:avLst/>
          </a:prstGeom>
        </p:spPr>
        <p:txBody>
          <a:bodyPr>
            <a:normAutofit fontScale="100000" lnSpcReduction="0"/>
          </a:bodyPr>
          <a:lstStyle/>
          <a:p>
            <a:pPr/>
            <a:r>
              <a:t>PLPP Administration</a:t>
            </a:r>
          </a:p>
        </p:txBody>
      </p:sp>
      <p:sp>
        <p:nvSpPr>
          <p:cNvPr id="137" name="Shape 137"/>
          <p:cNvSpPr/>
          <p:nvPr>
            <p:ph type="body" idx="4294967295"/>
          </p:nvPr>
        </p:nvSpPr>
        <p:spPr>
          <a:xfrm>
            <a:off x="457200" y="1600200"/>
            <a:ext cx="8380413" cy="4737100"/>
          </a:xfrm>
          <a:prstGeom prst="rect">
            <a:avLst/>
          </a:prstGeom>
        </p:spPr>
        <p:txBody>
          <a:bodyPr>
            <a:normAutofit fontScale="100000" lnSpcReduction="0"/>
          </a:bodyPr>
          <a:lstStyle/>
          <a:p>
            <a:pPr>
              <a:lnSpc>
                <a:spcPct val="75000"/>
              </a:lnSpc>
              <a:spcBef>
                <a:spcPts val="700"/>
              </a:spcBef>
              <a:buSzTx/>
              <a:buNone/>
              <a:defRPr b="1" sz="1800">
                <a:solidFill>
                  <a:srgbClr val="336699"/>
                </a:solidFill>
              </a:defRPr>
            </a:pPr>
            <a:r>
              <a:t>Where to mail an application</a:t>
            </a:r>
          </a:p>
          <a:p>
            <a:pPr>
              <a:lnSpc>
                <a:spcPct val="75000"/>
              </a:lnSpc>
              <a:spcBef>
                <a:spcPts val="700"/>
              </a:spcBef>
              <a:buChar char="⬥"/>
              <a:defRPr sz="1800"/>
            </a:pPr>
            <a:r>
              <a:t>Do not send to Home Office. This will delay processing.</a:t>
            </a:r>
          </a:p>
          <a:p>
            <a:pPr>
              <a:lnSpc>
                <a:spcPct val="75000"/>
              </a:lnSpc>
              <a:spcBef>
                <a:spcPts val="700"/>
              </a:spcBef>
              <a:buChar char="⬥"/>
              <a:defRPr sz="1800"/>
            </a:pPr>
            <a:r>
              <a:t>The mailing address is listed on the upper left corner of the application - Pre-Paid Legal Services, Inc. PO BOX 145, Ada, OK 74821-0145.</a:t>
            </a:r>
          </a:p>
          <a:p>
            <a:pPr>
              <a:lnSpc>
                <a:spcPct val="75000"/>
              </a:lnSpc>
              <a:spcBef>
                <a:spcPts val="700"/>
              </a:spcBef>
              <a:buChar char="⬥"/>
              <a:defRPr sz="1800"/>
            </a:pPr>
            <a:r>
              <a:t>For expedited mailing, send an application via Fed-Ex or UPS to: </a:t>
            </a:r>
          </a:p>
          <a:p>
            <a:pPr>
              <a:lnSpc>
                <a:spcPct val="75000"/>
              </a:lnSpc>
              <a:spcBef>
                <a:spcPts val="700"/>
              </a:spcBef>
              <a:buSzTx/>
              <a:buNone/>
              <a:defRPr sz="1800"/>
            </a:pPr>
            <a:r>
              <a:t>	Pre-Paid Legal Services, Inc., New Business, 1 Pre-Paid Way, Ada, OK 74820</a:t>
            </a:r>
            <a:br/>
          </a:p>
          <a:p>
            <a:pPr>
              <a:lnSpc>
                <a:spcPct val="75000"/>
              </a:lnSpc>
              <a:spcBef>
                <a:spcPts val="700"/>
              </a:spcBef>
              <a:buSzTx/>
              <a:buNone/>
              <a:defRPr b="1" sz="1800">
                <a:solidFill>
                  <a:srgbClr val="336699"/>
                </a:solidFill>
              </a:defRPr>
            </a:pPr>
            <a:r>
              <a:t>Processing time</a:t>
            </a:r>
          </a:p>
          <a:p>
            <a:pPr>
              <a:lnSpc>
                <a:spcPct val="75000"/>
              </a:lnSpc>
              <a:spcBef>
                <a:spcPts val="700"/>
              </a:spcBef>
              <a:buChar char="⬥"/>
              <a:defRPr sz="1800"/>
            </a:pPr>
            <a:r>
              <a:t>Allow at least 48 hours once Pre-Paid Legal receives the application.</a:t>
            </a:r>
          </a:p>
          <a:p>
            <a:pPr>
              <a:lnSpc>
                <a:spcPct val="75000"/>
              </a:lnSpc>
              <a:spcBef>
                <a:spcPts val="700"/>
              </a:spcBef>
              <a:buChar char="⬥"/>
              <a:defRPr sz="1800"/>
            </a:pPr>
            <a:r>
              <a:t>Allow 7-10 business days after the application is processed at </a:t>
            </a:r>
            <a:br/>
            <a:r>
              <a:t>Pre-Paid Legal in order for the client to receive the membership kit. </a:t>
            </a:r>
          </a:p>
          <a:p>
            <a:pPr>
              <a:lnSpc>
                <a:spcPct val="75000"/>
              </a:lnSpc>
              <a:spcBef>
                <a:spcPts val="700"/>
              </a:spcBef>
              <a:buChar char="⬥"/>
              <a:defRPr sz="1800"/>
            </a:pPr>
            <a:r>
              <a:t>The application must be fully completed with no errors and a valid payment method.</a:t>
            </a:r>
          </a:p>
          <a:p>
            <a:pPr>
              <a:lnSpc>
                <a:spcPct val="75000"/>
              </a:lnSpc>
              <a:buSzTx/>
              <a:buNone/>
              <a:defRPr b="1" sz="1800">
                <a:solidFill>
                  <a:srgbClr val="336699"/>
                </a:solidFill>
              </a:defRPr>
            </a:pPr>
          </a:p>
          <a:p>
            <a:pPr>
              <a:lnSpc>
                <a:spcPct val="75000"/>
              </a:lnSpc>
              <a:spcBef>
                <a:spcPts val="700"/>
              </a:spcBef>
              <a:buSzTx/>
              <a:buNone/>
              <a:defRPr b="1" sz="1800">
                <a:solidFill>
                  <a:srgbClr val="336699"/>
                </a:solidFill>
              </a:defRPr>
            </a:pPr>
            <a:r>
              <a:t>To check the status of an application</a:t>
            </a:r>
          </a:p>
          <a:p>
            <a:pPr>
              <a:lnSpc>
                <a:spcPct val="75000"/>
              </a:lnSpc>
              <a:spcBef>
                <a:spcPts val="700"/>
              </a:spcBef>
              <a:buChar char="⬥"/>
              <a:defRPr sz="1800"/>
            </a:pPr>
            <a:r>
              <a:t>You or the client may contact Pre-Paid Legal for status at </a:t>
            </a:r>
            <a:br/>
            <a:r>
              <a:t>(800) 426-9239.</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title" idx="4294967295"/>
          </p:nvPr>
        </p:nvSpPr>
        <p:spPr>
          <a:xfrm>
            <a:off x="-1" y="0"/>
            <a:ext cx="9144002" cy="1114425"/>
          </a:xfrm>
          <a:prstGeom prst="rect">
            <a:avLst/>
          </a:prstGeom>
        </p:spPr>
        <p:txBody>
          <a:bodyPr>
            <a:normAutofit fontScale="100000" lnSpcReduction="0"/>
          </a:bodyPr>
          <a:lstStyle/>
          <a:p>
            <a:pPr/>
            <a:r>
              <a:t>PLPP Marketing</a:t>
            </a:r>
          </a:p>
        </p:txBody>
      </p:sp>
      <p:sp>
        <p:nvSpPr>
          <p:cNvPr id="140" name="Shape 140"/>
          <p:cNvSpPr/>
          <p:nvPr>
            <p:ph type="body" idx="4294967295"/>
          </p:nvPr>
        </p:nvSpPr>
        <p:spPr>
          <a:xfrm>
            <a:off x="457200" y="1987550"/>
            <a:ext cx="8229600" cy="3511550"/>
          </a:xfrm>
          <a:prstGeom prst="rect">
            <a:avLst/>
          </a:prstGeom>
        </p:spPr>
        <p:txBody>
          <a:bodyPr>
            <a:normAutofit fontScale="100000" lnSpcReduction="0"/>
          </a:bodyPr>
          <a:lstStyle/>
          <a:p>
            <a:pPr>
              <a:buSzTx/>
              <a:buNone/>
              <a:defRPr b="1" sz="2000">
                <a:solidFill>
                  <a:srgbClr val="336699"/>
                </a:solidFill>
              </a:defRPr>
            </a:pPr>
            <a:r>
              <a:t>New Business</a:t>
            </a:r>
            <a:r>
              <a:rPr b="0" sz="2400">
                <a:solidFill>
                  <a:srgbClr val="000000"/>
                </a:solidFill>
              </a:rPr>
              <a:t> </a:t>
            </a:r>
            <a:endParaRPr b="0" sz="2400">
              <a:solidFill>
                <a:srgbClr val="000000"/>
              </a:solidFill>
            </a:endParaRPr>
          </a:p>
          <a:p>
            <a:pPr>
              <a:spcBef>
                <a:spcPts val="700"/>
              </a:spcBef>
              <a:buChar char="⬥"/>
              <a:defRPr sz="1800"/>
            </a:pPr>
            <a:r>
              <a:t>Your client has never been a member.</a:t>
            </a:r>
          </a:p>
          <a:p>
            <a:pPr>
              <a:spcBef>
                <a:spcPts val="700"/>
              </a:spcBef>
              <a:buChar char="⬥"/>
              <a:defRPr sz="1800"/>
            </a:pPr>
            <a:r>
              <a:t>Your client has membership that has been cancelled 12 months or longer.</a:t>
            </a:r>
          </a:p>
          <a:p>
            <a:pPr>
              <a:spcBef>
                <a:spcPts val="700"/>
              </a:spcBef>
              <a:buChar char="⬥"/>
              <a:defRPr sz="1800"/>
            </a:pPr>
            <a:r>
              <a:t>Full production/contest credit and commission will be given.</a:t>
            </a:r>
            <a:br/>
          </a:p>
          <a:p>
            <a:pPr>
              <a:spcBef>
                <a:spcPts val="800"/>
              </a:spcBef>
              <a:buSzTx/>
              <a:buNone/>
              <a:defRPr b="1" sz="2000">
                <a:solidFill>
                  <a:srgbClr val="336699"/>
                </a:solidFill>
              </a:defRPr>
            </a:pPr>
            <a:r>
              <a:t>Reinstatement</a:t>
            </a:r>
          </a:p>
          <a:p>
            <a:pPr>
              <a:spcBef>
                <a:spcPts val="700"/>
              </a:spcBef>
              <a:buChar char="⬥"/>
              <a:defRPr sz="1800"/>
            </a:pPr>
            <a:r>
              <a:t>Your client has membership that has been cancelled for less than 12 months.</a:t>
            </a:r>
          </a:p>
          <a:p>
            <a:pPr>
              <a:spcBef>
                <a:spcPts val="700"/>
              </a:spcBef>
              <a:buChar char="⬥"/>
              <a:defRPr sz="1800"/>
            </a:pPr>
            <a:r>
              <a:t>No production/contest credit and partial commissions will be given and paid through earns. Earnings are commissions based on how long membership was in force.</a:t>
            </a:r>
          </a:p>
        </p:txBody>
      </p:sp>
      <p:sp>
        <p:nvSpPr>
          <p:cNvPr id="141" name="Shape 141"/>
          <p:cNvSpPr/>
          <p:nvPr/>
        </p:nvSpPr>
        <p:spPr>
          <a:xfrm>
            <a:off x="449262" y="1371600"/>
            <a:ext cx="8467726"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ct val="85000"/>
              </a:lnSpc>
              <a:spcBef>
                <a:spcPts val="1000"/>
              </a:spcBef>
              <a:defRPr b="1" sz="2400"/>
            </a:lvl1pPr>
          </a:lstStyle>
          <a:p>
            <a:pPr/>
            <a:r>
              <a:t>PLPP Membership — New Business vs. Reinstatement</a:t>
            </a:r>
          </a:p>
        </p:txBody>
      </p:sp>
      <p:sp>
        <p:nvSpPr>
          <p:cNvPr id="142" name="Shape 142"/>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idx="4294967295"/>
          </p:nvPr>
        </p:nvSpPr>
        <p:spPr>
          <a:xfrm>
            <a:off x="-1" y="0"/>
            <a:ext cx="9144002" cy="1114425"/>
          </a:xfrm>
          <a:prstGeom prst="rect">
            <a:avLst/>
          </a:prstGeom>
        </p:spPr>
        <p:txBody>
          <a:bodyPr>
            <a:normAutofit fontScale="100000" lnSpcReduction="0"/>
          </a:bodyPr>
          <a:lstStyle/>
          <a:p>
            <a:pPr/>
            <a:r>
              <a:t>PLPP Administration</a:t>
            </a:r>
          </a:p>
        </p:txBody>
      </p:sp>
      <p:sp>
        <p:nvSpPr>
          <p:cNvPr id="145" name="Shape 145"/>
          <p:cNvSpPr/>
          <p:nvPr/>
        </p:nvSpPr>
        <p:spPr>
          <a:xfrm>
            <a:off x="404812" y="1874837"/>
            <a:ext cx="8229601" cy="32385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defTabSz="457200">
              <a:spcBef>
                <a:spcPts val="700"/>
              </a:spcBef>
              <a:defRPr b="1" sz="1800">
                <a:solidFill>
                  <a:srgbClr val="336699"/>
                </a:solidFill>
              </a:defRPr>
            </a:pPr>
            <a:r>
              <a:t>With first monies attached</a:t>
            </a:r>
          </a:p>
          <a:p>
            <a:pPr marL="342900" indent="-342900" defTabSz="457200">
              <a:spcBef>
                <a:spcPts val="700"/>
              </a:spcBef>
              <a:buClr>
                <a:srgbClr val="003366"/>
              </a:buClr>
              <a:buSzPct val="100000"/>
              <a:buFont typeface="Wingdings"/>
              <a:buChar char="⬥"/>
              <a:defRPr sz="1800"/>
            </a:pPr>
            <a:r>
              <a:t>The writing representative will receive production credit and commissions (check or credit card)</a:t>
            </a:r>
            <a:br/>
          </a:p>
          <a:p>
            <a:pPr marL="342900" indent="-342900" defTabSz="457200">
              <a:spcBef>
                <a:spcPts val="700"/>
              </a:spcBef>
              <a:defRPr b="1" sz="1800">
                <a:solidFill>
                  <a:srgbClr val="336699"/>
                </a:solidFill>
              </a:defRPr>
            </a:pPr>
            <a:r>
              <a:t>When no first monies are attached</a:t>
            </a:r>
          </a:p>
          <a:p>
            <a:pPr marL="342900" indent="-342900" defTabSz="457200">
              <a:spcBef>
                <a:spcPts val="700"/>
              </a:spcBef>
              <a:defRPr b="1" sz="1800">
                <a:solidFill>
                  <a:srgbClr val="336699"/>
                </a:solidFill>
              </a:defRPr>
            </a:pPr>
            <a:r>
              <a:t>(bank draft with no check/credit card issues)</a:t>
            </a:r>
          </a:p>
          <a:p>
            <a:pPr marL="342900" indent="-342900" defTabSz="457200">
              <a:spcBef>
                <a:spcPts val="700"/>
              </a:spcBef>
              <a:buClr>
                <a:srgbClr val="003366"/>
              </a:buClr>
              <a:buSzPct val="100000"/>
              <a:buFont typeface="Wingdings"/>
              <a:buChar char="⬥"/>
              <a:defRPr sz="1800"/>
            </a:pPr>
            <a:r>
              <a:t>The application will be processed as “pending” until first monies are received. Once monies are received, production credit and commission will be given to the writing representative for the membership.</a:t>
            </a:r>
          </a:p>
        </p:txBody>
      </p:sp>
      <p:sp>
        <p:nvSpPr>
          <p:cNvPr id="146" name="Shape 146"/>
          <p:cNvSpPr/>
          <p:nvPr/>
        </p:nvSpPr>
        <p:spPr>
          <a:xfrm>
            <a:off x="379412" y="1397000"/>
            <a:ext cx="8467726"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ct val="85000"/>
              </a:lnSpc>
              <a:spcBef>
                <a:spcPts val="1000"/>
              </a:spcBef>
              <a:defRPr sz="2400"/>
            </a:lvl1pPr>
          </a:lstStyle>
          <a:p>
            <a:pPr/>
            <a:r>
              <a:t>Credits and Commissions</a:t>
            </a:r>
          </a:p>
        </p:txBody>
      </p:sp>
      <p:sp>
        <p:nvSpPr>
          <p:cNvPr id="147" name="Shape 147"/>
          <p:cNvSpPr/>
          <p:nvPr/>
        </p:nvSpPr>
        <p:spPr>
          <a:xfrm>
            <a:off x="450850" y="1778000"/>
            <a:ext cx="8353425" cy="0"/>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idx="4294967295"/>
          </p:nvPr>
        </p:nvSpPr>
        <p:spPr>
          <a:xfrm>
            <a:off x="-1" y="0"/>
            <a:ext cx="9144002" cy="1114425"/>
          </a:xfrm>
          <a:prstGeom prst="rect">
            <a:avLst/>
          </a:prstGeom>
        </p:spPr>
        <p:txBody>
          <a:bodyPr>
            <a:normAutofit fontScale="100000" lnSpcReduction="0"/>
          </a:bodyPr>
          <a:lstStyle/>
          <a:p>
            <a:pPr/>
            <a:r>
              <a:t>PLPP Marketing</a:t>
            </a:r>
          </a:p>
        </p:txBody>
      </p:sp>
      <p:sp>
        <p:nvSpPr>
          <p:cNvPr id="150" name="Shape 150"/>
          <p:cNvSpPr/>
          <p:nvPr>
            <p:ph type="body" idx="4294967295"/>
          </p:nvPr>
        </p:nvSpPr>
        <p:spPr>
          <a:xfrm>
            <a:off x="457200" y="1733550"/>
            <a:ext cx="8229600" cy="4392613"/>
          </a:xfrm>
          <a:prstGeom prst="rect">
            <a:avLst/>
          </a:prstGeom>
        </p:spPr>
        <p:txBody>
          <a:bodyPr>
            <a:normAutofit fontScale="100000" lnSpcReduction="0"/>
          </a:bodyPr>
          <a:lstStyle/>
          <a:p>
            <a:pPr>
              <a:lnSpc>
                <a:spcPct val="100000"/>
              </a:lnSpc>
              <a:spcBef>
                <a:spcPts val="800"/>
              </a:spcBef>
              <a:buChar char="⬥"/>
              <a:defRPr sz="2000"/>
            </a:pPr>
            <a:r>
              <a:t>Changing from a Pre-Paid Legal membership to a PLPP membership requires a six month waiting period from the date of client cancellation.</a:t>
            </a:r>
          </a:p>
          <a:p>
            <a:pPr>
              <a:lnSpc>
                <a:spcPct val="100000"/>
              </a:lnSpc>
              <a:spcBef>
                <a:spcPts val="800"/>
              </a:spcBef>
              <a:buChar char="⬥"/>
              <a:defRPr sz="2000"/>
            </a:pPr>
            <a:r>
              <a:t>During the waiting period, the client will not be covered for either Pre-Paid Legal or PLPP benefits.</a:t>
            </a:r>
          </a:p>
          <a:p>
            <a:pPr>
              <a:lnSpc>
                <a:spcPct val="100000"/>
              </a:lnSpc>
              <a:spcBef>
                <a:spcPts val="800"/>
              </a:spcBef>
              <a:buChar char="⬥"/>
              <a:defRPr sz="2000"/>
            </a:pPr>
            <a:r>
              <a:t>If a Pre-Paid Legal client has held membership for several years, trial defense benefit hours have accumulated and those are lost once membership is cancelled.</a:t>
            </a:r>
          </a:p>
          <a:p>
            <a:pPr>
              <a:lnSpc>
                <a:spcPct val="100000"/>
              </a:lnSpc>
              <a:spcBef>
                <a:spcPts val="800"/>
              </a:spcBef>
              <a:buChar char="⬥"/>
              <a:defRPr sz="2000"/>
            </a:pPr>
            <a:r>
              <a:t>It is typically not good for your business or for your client to change their membership from Pre-Paid Legal to PLPP.</a:t>
            </a:r>
          </a:p>
        </p:txBody>
      </p:sp>
      <p:sp>
        <p:nvSpPr>
          <p:cNvPr id="151" name="Shape 151"/>
          <p:cNvSpPr/>
          <p:nvPr/>
        </p:nvSpPr>
        <p:spPr>
          <a:xfrm>
            <a:off x="515937" y="1247775"/>
            <a:ext cx="8467726"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ct val="85000"/>
              </a:lnSpc>
              <a:spcBef>
                <a:spcPts val="1000"/>
              </a:spcBef>
              <a:defRPr sz="2400"/>
            </a:lvl1pPr>
          </a:lstStyle>
          <a:p>
            <a:pPr/>
            <a:r>
              <a:t>Changing Memberships</a:t>
            </a:r>
          </a:p>
        </p:txBody>
      </p:sp>
      <p:sp>
        <p:nvSpPr>
          <p:cNvPr id="152" name="Shape 152"/>
          <p:cNvSpPr/>
          <p:nvPr/>
        </p:nvSpPr>
        <p:spPr>
          <a:xfrm>
            <a:off x="617537" y="1638300"/>
            <a:ext cx="8353426" cy="0"/>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title" idx="4294967295"/>
          </p:nvPr>
        </p:nvSpPr>
        <p:spPr>
          <a:xfrm>
            <a:off x="-1" y="0"/>
            <a:ext cx="9144002" cy="1114425"/>
          </a:xfrm>
          <a:prstGeom prst="rect">
            <a:avLst/>
          </a:prstGeom>
        </p:spPr>
        <p:txBody>
          <a:bodyPr>
            <a:normAutofit fontScale="100000" lnSpcReduction="0"/>
          </a:bodyPr>
          <a:lstStyle/>
          <a:p>
            <a:pPr/>
            <a:r>
              <a:t>PLPP Marketing</a:t>
            </a:r>
          </a:p>
        </p:txBody>
      </p:sp>
      <p:sp>
        <p:nvSpPr>
          <p:cNvPr id="155" name="Shape 155"/>
          <p:cNvSpPr/>
          <p:nvPr>
            <p:ph type="body" idx="4294967295"/>
          </p:nvPr>
        </p:nvSpPr>
        <p:spPr>
          <a:xfrm>
            <a:off x="457200" y="1600200"/>
            <a:ext cx="8229600" cy="4525963"/>
          </a:xfrm>
          <a:prstGeom prst="rect">
            <a:avLst/>
          </a:prstGeom>
        </p:spPr>
        <p:txBody>
          <a:bodyPr>
            <a:normAutofit fontScale="100000" lnSpcReduction="0"/>
          </a:bodyPr>
          <a:lstStyle/>
          <a:p>
            <a:pPr>
              <a:spcBef>
                <a:spcPts val="800"/>
              </a:spcBef>
              <a:buSzTx/>
              <a:buNone/>
              <a:defRPr b="1" sz="2000"/>
            </a:pPr>
            <a:r>
              <a:t>Recruiting Pre-Paid Legal Representatives</a:t>
            </a:r>
          </a:p>
          <a:p>
            <a:pPr>
              <a:spcBef>
                <a:spcPts val="800"/>
              </a:spcBef>
              <a:buChar char="⬥"/>
              <a:defRPr sz="2000"/>
            </a:pPr>
            <a:r>
              <a:t>The Pre-Paid Legal representative must resign, in writing, to    Pre-Paid Legal Services, Inc.</a:t>
            </a:r>
          </a:p>
          <a:p>
            <a:pPr>
              <a:buChar char="⬥"/>
              <a:defRPr sz="2000"/>
            </a:pPr>
          </a:p>
          <a:p>
            <a:pPr>
              <a:spcBef>
                <a:spcPts val="800"/>
              </a:spcBef>
              <a:buChar char="⬥"/>
              <a:defRPr sz="2000"/>
            </a:pPr>
            <a:r>
              <a:t>There is a six month waiting period after the representative’s last commission check is received for a Pre-Paid Legal representative to be able to become a Primerica representative.</a:t>
            </a:r>
          </a:p>
          <a:p>
            <a:pPr>
              <a:buChar char="⬥"/>
              <a:defRPr sz="2000"/>
            </a:pPr>
          </a:p>
          <a:p>
            <a:pPr>
              <a:spcBef>
                <a:spcPts val="800"/>
              </a:spcBef>
              <a:buChar char="⬥"/>
              <a:defRPr sz="2000"/>
            </a:pPr>
            <a:r>
              <a:t>The same procedures apply for Pre-Paid Legal recruiting of Primerica representatives.</a:t>
            </a:r>
          </a:p>
          <a:p>
            <a:pPr>
              <a:buChar char="⬥"/>
              <a:defRPr sz="2000"/>
            </a:pPr>
          </a:p>
          <a:p>
            <a:pPr>
              <a:spcBef>
                <a:spcPts val="700"/>
              </a:spcBef>
              <a:buSzTx/>
              <a:buNone/>
              <a:defRPr i="1" sz="1800"/>
            </a:pPr>
            <a:r>
              <a:t>Primerica does not encourage recruiting of Pre-Paid Legal representatives.</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title" idx="4294967295"/>
          </p:nvPr>
        </p:nvSpPr>
        <p:spPr>
          <a:xfrm>
            <a:off x="-1" y="0"/>
            <a:ext cx="9144002" cy="1114425"/>
          </a:xfrm>
          <a:prstGeom prst="rect">
            <a:avLst/>
          </a:prstGeom>
        </p:spPr>
        <p:txBody>
          <a:bodyPr>
            <a:normAutofit fontScale="100000" lnSpcReduction="0"/>
          </a:bodyPr>
          <a:lstStyle/>
          <a:p>
            <a:pPr/>
            <a:r>
              <a:t>PLPP Marketing</a:t>
            </a:r>
          </a:p>
        </p:txBody>
      </p:sp>
      <p:sp>
        <p:nvSpPr>
          <p:cNvPr id="158" name="Shape 158"/>
          <p:cNvSpPr/>
          <p:nvPr>
            <p:ph type="body" idx="4294967295"/>
          </p:nvPr>
        </p:nvSpPr>
        <p:spPr>
          <a:xfrm>
            <a:off x="457200" y="1600200"/>
            <a:ext cx="8229600" cy="4848225"/>
          </a:xfrm>
          <a:prstGeom prst="rect">
            <a:avLst/>
          </a:prstGeom>
        </p:spPr>
        <p:txBody>
          <a:bodyPr>
            <a:normAutofit fontScale="100000" lnSpcReduction="0"/>
          </a:bodyPr>
          <a:lstStyle/>
          <a:p>
            <a:pPr>
              <a:buSzTx/>
              <a:buNone/>
              <a:defRPr b="1">
                <a:solidFill>
                  <a:srgbClr val="336699"/>
                </a:solidFill>
              </a:defRPr>
            </a:pPr>
            <a:r>
              <a:t>PLPP insert in all new life policy delivery kits</a:t>
            </a:r>
          </a:p>
          <a:p>
            <a:pPr>
              <a:spcBef>
                <a:spcPts val="800"/>
              </a:spcBef>
              <a:buChar char="⬥"/>
              <a:defRPr sz="2000"/>
            </a:pPr>
            <a:r>
              <a:t>The insert includes customized client letter and product overview and a PLPP membership application.*</a:t>
            </a:r>
          </a:p>
          <a:p>
            <a:pPr>
              <a:spcBef>
                <a:spcPts val="800"/>
              </a:spcBef>
              <a:buChar char="⬥"/>
              <a:defRPr sz="2000"/>
            </a:pPr>
            <a:r>
              <a:t>The application is pre-filled with your name, solution number and contact information.</a:t>
            </a:r>
          </a:p>
          <a:p>
            <a:pPr>
              <a:spcBef>
                <a:spcPts val="800"/>
              </a:spcBef>
              <a:buChar char="⬥"/>
              <a:defRPr sz="2000"/>
            </a:pPr>
            <a:r>
              <a:t>Policy delivery provides great opportunity to discuss PLPP – complimentary will, legal consultation and assistance, motor vehicle** and more.</a:t>
            </a:r>
          </a:p>
          <a:p>
            <a:pPr>
              <a:spcBef>
                <a:spcPts val="800"/>
              </a:spcBef>
              <a:buChar char="⬥"/>
              <a:defRPr sz="2000"/>
            </a:pPr>
            <a:r>
              <a:t>Complete the application with your client — or your client may complete and mail it to Pre-Paid Legal without your signature.</a:t>
            </a:r>
          </a:p>
          <a:p>
            <a:pPr>
              <a:buSzTx/>
              <a:buNone/>
              <a:defRPr b="1"/>
            </a:pPr>
            <a:r>
              <a:t>	</a:t>
            </a:r>
            <a:r>
              <a:rPr sz="2000">
                <a:solidFill>
                  <a:srgbClr val="336699"/>
                </a:solidFill>
              </a:rPr>
              <a:t>Primerica’s mission statement reads that we “Help families become properly protected.” We believe the Primerica Legal Protection Program (PLPP) is a valuable part of that protection.</a:t>
            </a:r>
            <a:br>
              <a:rPr sz="2000">
                <a:solidFill>
                  <a:srgbClr val="336699"/>
                </a:solidFill>
              </a:rPr>
            </a:br>
            <a:endParaRPr sz="2000">
              <a:solidFill>
                <a:srgbClr val="336699"/>
              </a:solidFill>
            </a:endParaRPr>
          </a:p>
          <a:p>
            <a:pPr>
              <a:spcBef>
                <a:spcPts val="400"/>
              </a:spcBef>
              <a:buSzTx/>
              <a:buNone/>
              <a:defRPr sz="1000"/>
            </a:pPr>
            <a:r>
              <a:t>*Letter and membership application sent only to new life clients in PLPP non-regulated states.</a:t>
            </a:r>
          </a:p>
          <a:p>
            <a:pPr>
              <a:spcBef>
                <a:spcPts val="400"/>
              </a:spcBef>
              <a:buSzTx/>
              <a:buNone/>
              <a:defRPr sz="1000"/>
            </a:pPr>
            <a:r>
              <a:t>**Not available in New Jersey.</a:t>
            </a: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nvSpPr>
        <p:spPr>
          <a:xfrm>
            <a:off x="5575300" y="1597025"/>
            <a:ext cx="3325813" cy="4511675"/>
          </a:xfrm>
          <a:prstGeom prst="rect">
            <a:avLst/>
          </a:prstGeom>
          <a:solidFill>
            <a:srgbClr val="5191CD">
              <a:alpha val="50979"/>
            </a:srgbClr>
          </a:solidFill>
          <a:ln w="12700">
            <a:miter lim="400000"/>
          </a:ln>
        </p:spPr>
        <p:txBody>
          <a:bodyPr lIns="45719" rIns="45719" anchor="ctr"/>
          <a:lstStyle/>
          <a:p>
            <a:pPr defTabSz="457200">
              <a:defRPr sz="1800"/>
            </a:pPr>
          </a:p>
        </p:txBody>
      </p:sp>
      <p:sp>
        <p:nvSpPr>
          <p:cNvPr id="161" name="Shape 161"/>
          <p:cNvSpPr/>
          <p:nvPr/>
        </p:nvSpPr>
        <p:spPr>
          <a:xfrm>
            <a:off x="682625" y="1597025"/>
            <a:ext cx="4722813" cy="4511675"/>
          </a:xfrm>
          <a:prstGeom prst="rect">
            <a:avLst/>
          </a:prstGeom>
          <a:solidFill>
            <a:srgbClr val="5191CD">
              <a:alpha val="50979"/>
            </a:srgbClr>
          </a:solidFill>
          <a:ln w="12700">
            <a:miter lim="400000"/>
          </a:ln>
        </p:spPr>
        <p:txBody>
          <a:bodyPr lIns="45719" rIns="45719" anchor="ctr"/>
          <a:lstStyle/>
          <a:p>
            <a:pPr defTabSz="457200">
              <a:defRPr sz="1800"/>
            </a:pPr>
          </a:p>
        </p:txBody>
      </p:sp>
      <p:sp>
        <p:nvSpPr>
          <p:cNvPr id="162" name="Shape 162"/>
          <p:cNvSpPr/>
          <p:nvPr>
            <p:ph type="title" idx="4294967295"/>
          </p:nvPr>
        </p:nvSpPr>
        <p:spPr>
          <a:xfrm>
            <a:off x="-1" y="0"/>
            <a:ext cx="9144002" cy="1114425"/>
          </a:xfrm>
          <a:prstGeom prst="rect">
            <a:avLst/>
          </a:prstGeom>
        </p:spPr>
        <p:txBody>
          <a:bodyPr>
            <a:normAutofit fontScale="100000" lnSpcReduction="0"/>
          </a:bodyPr>
          <a:lstStyle/>
          <a:p>
            <a:pPr/>
            <a:r>
              <a:t>PLPP Family Compensation</a:t>
            </a:r>
          </a:p>
        </p:txBody>
      </p:sp>
      <p:sp>
        <p:nvSpPr>
          <p:cNvPr id="163" name="Shape 163"/>
          <p:cNvSpPr/>
          <p:nvPr>
            <p:ph type="body" idx="4294967295"/>
          </p:nvPr>
        </p:nvSpPr>
        <p:spPr>
          <a:xfrm>
            <a:off x="838200" y="1600200"/>
            <a:ext cx="8305800" cy="4725988"/>
          </a:xfrm>
          <a:prstGeom prst="rect">
            <a:avLst/>
          </a:prstGeom>
        </p:spPr>
        <p:txBody>
          <a:bodyPr>
            <a:normAutofit fontScale="100000" lnSpcReduction="0"/>
          </a:bodyPr>
          <a:lstStyle/>
          <a:p>
            <a:pPr marL="1587" indent="-1587">
              <a:spcBef>
                <a:spcPts val="0"/>
              </a:spcBef>
              <a:buSzTx/>
              <a:buNone/>
              <a:tabLst>
                <a:tab pos="2743200" algn="r"/>
                <a:tab pos="4114800" algn="r"/>
                <a:tab pos="6400800" algn="r"/>
                <a:tab pos="7772400" algn="r"/>
              </a:tabLst>
              <a:defRPr b="1" sz="1400"/>
            </a:pPr>
            <a:r>
              <a:t>	</a:t>
            </a:r>
            <a:r>
              <a:rPr sz="1600">
                <a:solidFill>
                  <a:srgbClr val="336699"/>
                </a:solidFill>
              </a:rPr>
              <a:t>	                                        $25/mo. Program          $20/mo. Program (NJ, WA </a:t>
            </a:r>
            <a:r>
              <a:rPr sz="1600">
                <a:solidFill>
                  <a:srgbClr val="336699"/>
                </a:solidFill>
                <a:latin typeface="+mj-lt"/>
                <a:ea typeface="+mj-ea"/>
                <a:cs typeface="+mj-cs"/>
                <a:sym typeface="Arial"/>
              </a:rPr>
              <a:t>&amp;</a:t>
            </a:r>
            <a:r>
              <a:rPr sz="1600">
                <a:solidFill>
                  <a:srgbClr val="336699"/>
                </a:solidFill>
              </a:rPr>
              <a:t> NY)</a:t>
            </a:r>
            <a:endParaRPr sz="1600">
              <a:solidFill>
                <a:srgbClr val="336699"/>
              </a:solidFill>
            </a:endParaRPr>
          </a:p>
          <a:p>
            <a:pPr marL="1587" indent="-1587">
              <a:spcBef>
                <a:spcPts val="100"/>
              </a:spcBef>
              <a:buSzTx/>
              <a:buNone/>
              <a:tabLst>
                <a:tab pos="2743200" algn="r"/>
                <a:tab pos="4114800" algn="r"/>
                <a:tab pos="6400800" algn="r"/>
                <a:tab pos="7772400" algn="r"/>
              </a:tabLst>
              <a:defRPr sz="1600"/>
            </a:pPr>
          </a:p>
          <a:p>
            <a:pPr marL="1587" indent="-1587">
              <a:spcBef>
                <a:spcPts val="100"/>
              </a:spcBef>
              <a:buSzTx/>
              <a:buNone/>
              <a:tabLst>
                <a:tab pos="2743200" algn="r"/>
                <a:tab pos="4114800" algn="r"/>
                <a:tab pos="6400800" algn="r"/>
                <a:tab pos="7772400" algn="r"/>
              </a:tabLst>
              <a:defRPr b="1" sz="1600" u="sng"/>
            </a:pPr>
            <a:r>
              <a:t>Level	2 Yr. Advance	Yrs 3+	2 Yr. Advance	Yrs 3+</a:t>
            </a:r>
            <a:r>
              <a:rPr b="0" sz="1800" u="none"/>
              <a:t>	</a:t>
            </a:r>
            <a:endParaRPr sz="1800"/>
          </a:p>
          <a:p>
            <a:pPr marL="1587" indent="-1587">
              <a:spcBef>
                <a:spcPts val="100"/>
              </a:spcBef>
              <a:buSzTx/>
              <a:buNone/>
              <a:tabLst>
                <a:tab pos="2743200" algn="r"/>
                <a:tab pos="4114800" algn="r"/>
                <a:tab pos="6400800" algn="r"/>
                <a:tab pos="7772400" algn="r"/>
              </a:tabLst>
              <a:defRPr sz="1800"/>
            </a:pPr>
            <a:r>
              <a:t>A.Rep/Rep	$50	0	$40	0</a:t>
            </a:r>
          </a:p>
          <a:p>
            <a:pPr marL="1587" indent="-1587">
              <a:spcBef>
                <a:spcPts val="100"/>
              </a:spcBef>
              <a:buSzTx/>
              <a:buNone/>
              <a:tabLst>
                <a:tab pos="2743200" algn="r"/>
                <a:tab pos="4114800" algn="r"/>
                <a:tab pos="6400800" algn="r"/>
                <a:tab pos="7772400" algn="r"/>
              </a:tabLst>
              <a:defRPr sz="1800"/>
            </a:pPr>
            <a:r>
              <a:t>Sr. Rep	$60	0	$48	0</a:t>
            </a:r>
          </a:p>
          <a:p>
            <a:pPr marL="1587" indent="-1587">
              <a:spcBef>
                <a:spcPts val="100"/>
              </a:spcBef>
              <a:buSzTx/>
              <a:buNone/>
              <a:tabLst>
                <a:tab pos="2743200" algn="r"/>
                <a:tab pos="4114800" algn="r"/>
                <a:tab pos="6400800" algn="r"/>
                <a:tab pos="7772400" algn="r"/>
              </a:tabLst>
              <a:defRPr sz="1800"/>
            </a:pPr>
            <a:r>
              <a:t>DIS	$80	0	$64	0</a:t>
            </a:r>
          </a:p>
          <a:p>
            <a:pPr marL="1587" indent="-1587">
              <a:spcBef>
                <a:spcPts val="100"/>
              </a:spcBef>
              <a:buSzTx/>
              <a:buNone/>
              <a:tabLst>
                <a:tab pos="2743200" algn="r"/>
                <a:tab pos="4114800" algn="r"/>
                <a:tab pos="6400800" algn="r"/>
                <a:tab pos="7772400" algn="r"/>
              </a:tabLst>
              <a:defRPr sz="1800"/>
            </a:pPr>
            <a:r>
              <a:t>DIV	$90	0	$72	0</a:t>
            </a:r>
          </a:p>
          <a:p>
            <a:pPr marL="1587" indent="-1587">
              <a:spcBef>
                <a:spcPts val="100"/>
              </a:spcBef>
              <a:buSzTx/>
              <a:buNone/>
              <a:tabLst>
                <a:tab pos="2743200" algn="r"/>
                <a:tab pos="4114800" algn="r"/>
                <a:tab pos="6400800" algn="r"/>
                <a:tab pos="7772400" algn="r"/>
              </a:tabLst>
              <a:defRPr sz="1800"/>
            </a:pPr>
            <a:r>
              <a:t>RL	$100	0	$80	0</a:t>
            </a:r>
          </a:p>
          <a:p>
            <a:pPr marL="1587" indent="-1587">
              <a:spcBef>
                <a:spcPts val="100"/>
              </a:spcBef>
              <a:buSzTx/>
              <a:buNone/>
              <a:tabLst>
                <a:tab pos="2743200" algn="r"/>
                <a:tab pos="4114800" algn="r"/>
                <a:tab pos="6400800" algn="r"/>
                <a:tab pos="7772400" algn="r"/>
              </a:tabLst>
              <a:defRPr sz="1800"/>
            </a:pPr>
            <a:r>
              <a:t>RVP	$125	$10	$100	$8</a:t>
            </a:r>
          </a:p>
          <a:p>
            <a:pPr marL="1587" indent="-1587">
              <a:spcBef>
                <a:spcPts val="100"/>
              </a:spcBef>
              <a:buSzTx/>
              <a:buNone/>
              <a:tabLst>
                <a:tab pos="2743200" algn="r"/>
                <a:tab pos="4114800" algn="r"/>
                <a:tab pos="6400800" algn="r"/>
                <a:tab pos="7772400" algn="r"/>
              </a:tabLst>
              <a:defRPr sz="1800"/>
            </a:pPr>
          </a:p>
          <a:p>
            <a:pPr marL="1587" indent="-1587">
              <a:spcBef>
                <a:spcPts val="100"/>
              </a:spcBef>
              <a:buSzTx/>
              <a:buNone/>
              <a:tabLst>
                <a:tab pos="2743200" algn="r"/>
                <a:tab pos="4114800" algn="r"/>
                <a:tab pos="6400800" algn="r"/>
                <a:tab pos="7772400" algn="r"/>
              </a:tabLst>
              <a:defRPr sz="1800"/>
            </a:pPr>
            <a:r>
              <a:t>1</a:t>
            </a:r>
            <a:r>
              <a:rPr baseline="30000"/>
              <a:t>st</a:t>
            </a:r>
            <a:r>
              <a:t>	$10	$27	$8	$22</a:t>
            </a:r>
          </a:p>
          <a:p>
            <a:pPr marL="1587" indent="-1587">
              <a:spcBef>
                <a:spcPts val="100"/>
              </a:spcBef>
              <a:buSzTx/>
              <a:buNone/>
              <a:tabLst>
                <a:tab pos="2743200" algn="r"/>
                <a:tab pos="4114800" algn="r"/>
                <a:tab pos="6400800" algn="r"/>
                <a:tab pos="7772400" algn="r"/>
              </a:tabLst>
              <a:defRPr sz="1800"/>
            </a:pPr>
            <a:r>
              <a:t>2</a:t>
            </a:r>
            <a:r>
              <a:rPr baseline="30000"/>
              <a:t>nd</a:t>
            </a:r>
            <a:r>
              <a:t>	$7	$13	$5	$11</a:t>
            </a:r>
          </a:p>
          <a:p>
            <a:pPr marL="1587" indent="-1587">
              <a:spcBef>
                <a:spcPts val="100"/>
              </a:spcBef>
              <a:buSzTx/>
              <a:buNone/>
              <a:tabLst>
                <a:tab pos="2743200" algn="r"/>
                <a:tab pos="4114800" algn="r"/>
                <a:tab pos="6400800" algn="r"/>
                <a:tab pos="7772400" algn="r"/>
              </a:tabLst>
              <a:defRPr sz="1800"/>
            </a:pPr>
            <a:r>
              <a:t>3</a:t>
            </a:r>
            <a:r>
              <a:rPr baseline="30000"/>
              <a:t>rd</a:t>
            </a:r>
            <a:r>
              <a:t>	$4	$12	 $3	$9</a:t>
            </a:r>
          </a:p>
          <a:p>
            <a:pPr marL="1587" indent="-1587">
              <a:spcBef>
                <a:spcPts val="100"/>
              </a:spcBef>
              <a:buSzTx/>
              <a:buNone/>
              <a:tabLst>
                <a:tab pos="2743200" algn="r"/>
                <a:tab pos="4114800" algn="r"/>
                <a:tab pos="6400800" algn="r"/>
                <a:tab pos="7772400" algn="r"/>
              </a:tabLst>
              <a:defRPr sz="1800"/>
            </a:pPr>
            <a:r>
              <a:t>4</a:t>
            </a:r>
            <a:r>
              <a:rPr baseline="30000"/>
              <a:t>th</a:t>
            </a:r>
            <a:r>
              <a:t>	$2	$7	$2	$6</a:t>
            </a:r>
          </a:p>
          <a:p>
            <a:pPr marL="1587" indent="-1587">
              <a:spcBef>
                <a:spcPts val="100"/>
              </a:spcBef>
              <a:buSzTx/>
              <a:buNone/>
              <a:tabLst>
                <a:tab pos="2743200" algn="r"/>
                <a:tab pos="4114800" algn="r"/>
                <a:tab pos="6400800" algn="r"/>
                <a:tab pos="7772400" algn="r"/>
              </a:tabLst>
              <a:defRPr sz="1800"/>
            </a:pPr>
            <a:r>
              <a:t>5</a:t>
            </a:r>
            <a:r>
              <a:rPr baseline="30000"/>
              <a:t>th</a:t>
            </a:r>
            <a:r>
              <a:t>	$1	$3	$1	$2</a:t>
            </a:r>
          </a:p>
          <a:p>
            <a:pPr marL="1587" indent="-1587">
              <a:spcBef>
                <a:spcPts val="100"/>
              </a:spcBef>
              <a:buSzTx/>
              <a:buNone/>
              <a:tabLst>
                <a:tab pos="2743200" algn="r"/>
                <a:tab pos="4114800" algn="r"/>
                <a:tab pos="6400800" algn="r"/>
                <a:tab pos="7772400" algn="r"/>
              </a:tabLst>
              <a:defRPr sz="1800" u="sng"/>
            </a:pPr>
            <a:r>
              <a:t>6</a:t>
            </a:r>
            <a:r>
              <a:rPr baseline="30000"/>
              <a:t>th</a:t>
            </a:r>
            <a:r>
              <a:t>	$1	$3	$1	$2</a:t>
            </a:r>
          </a:p>
          <a:p>
            <a:pPr marL="1587" indent="-1587">
              <a:spcBef>
                <a:spcPts val="100"/>
              </a:spcBef>
              <a:buSzTx/>
              <a:buNone/>
              <a:tabLst>
                <a:tab pos="2743200" algn="r"/>
                <a:tab pos="4114800" algn="r"/>
                <a:tab pos="6400800" algn="r"/>
                <a:tab pos="7772400" algn="r"/>
              </a:tabLst>
              <a:defRPr b="1" sz="1800">
                <a:solidFill>
                  <a:srgbClr val="336699"/>
                </a:solidFill>
              </a:defRPr>
            </a:pPr>
            <a:r>
              <a:t>Total	$150	$75	$120	$60</a:t>
            </a:r>
          </a:p>
        </p:txBody>
      </p:sp>
      <p:sp>
        <p:nvSpPr>
          <p:cNvPr id="164" name="Shape 164"/>
          <p:cNvSpPr/>
          <p:nvPr/>
        </p:nvSpPr>
        <p:spPr>
          <a:xfrm>
            <a:off x="876299" y="6218237"/>
            <a:ext cx="5114927"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1800"/>
            </a:lvl1pPr>
          </a:lstStyle>
          <a:p>
            <a:pPr/>
            <a:r>
              <a:t>Commission payments shown are rounded to the nearest dollar.</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 name="Shape 29"/>
          <p:cNvSpPr/>
          <p:nvPr>
            <p:ph type="title" idx="4294967295"/>
          </p:nvPr>
        </p:nvSpPr>
        <p:spPr>
          <a:xfrm>
            <a:off x="-1" y="0"/>
            <a:ext cx="9144002" cy="1114425"/>
          </a:xfrm>
          <a:prstGeom prst="rect">
            <a:avLst/>
          </a:prstGeom>
        </p:spPr>
        <p:txBody>
          <a:bodyPr>
            <a:normAutofit fontScale="100000" lnSpcReduction="0"/>
          </a:bodyPr>
          <a:lstStyle/>
          <a:p>
            <a:pPr/>
            <a:r>
              <a:t>The Product</a:t>
            </a:r>
          </a:p>
        </p:txBody>
      </p:sp>
      <p:sp>
        <p:nvSpPr>
          <p:cNvPr id="30" name="Shape 30"/>
          <p:cNvSpPr/>
          <p:nvPr>
            <p:ph type="body" idx="4294967295"/>
          </p:nvPr>
        </p:nvSpPr>
        <p:spPr>
          <a:xfrm>
            <a:off x="457200" y="2036762"/>
            <a:ext cx="8310563" cy="4525963"/>
          </a:xfrm>
          <a:prstGeom prst="rect">
            <a:avLst/>
          </a:prstGeom>
        </p:spPr>
        <p:txBody>
          <a:bodyPr>
            <a:normAutofit fontScale="100000" lnSpcReduction="0"/>
          </a:bodyPr>
          <a:lstStyle/>
          <a:p>
            <a:pPr>
              <a:spcBef>
                <a:spcPts val="900"/>
              </a:spcBef>
              <a:buSzTx/>
              <a:buNone/>
              <a:defRPr b="1" sz="2200">
                <a:solidFill>
                  <a:srgbClr val="336699"/>
                </a:solidFill>
              </a:defRPr>
            </a:pPr>
            <a:r>
              <a:t>The Primerica Legal Protection Program (PLPP) offers clients:</a:t>
            </a:r>
          </a:p>
          <a:p>
            <a:pPr>
              <a:spcBef>
                <a:spcPts val="800"/>
              </a:spcBef>
              <a:buChar char="⬥"/>
              <a:defRPr sz="2000"/>
            </a:pPr>
            <a:r>
              <a:t>An array of legal benefits;</a:t>
            </a:r>
          </a:p>
          <a:p>
            <a:pPr>
              <a:spcBef>
                <a:spcPts val="800"/>
              </a:spcBef>
              <a:buChar char="⬥"/>
              <a:defRPr sz="2000"/>
            </a:pPr>
            <a:r>
              <a:t>Legal empowerment to know that an attorney is just a phone call away (No searching through the yellow pages, online, etc.);</a:t>
            </a:r>
          </a:p>
          <a:p>
            <a:pPr>
              <a:buChar char="⬥"/>
              <a:defRPr sz="2000"/>
            </a:pPr>
            <a:r>
              <a:t>The comfort of knowing a qualified provider attorney firm is in their corner.</a:t>
            </a:r>
            <a:br/>
            <a:endParaRPr sz="2200"/>
          </a:p>
          <a:p>
            <a:pPr>
              <a:spcBef>
                <a:spcPts val="900"/>
              </a:spcBef>
              <a:buSzTx/>
              <a:buNone/>
              <a:defRPr b="1" sz="2200">
                <a:solidFill>
                  <a:srgbClr val="336699"/>
                </a:solidFill>
              </a:defRPr>
            </a:pPr>
            <a:r>
              <a:t>PLPP lets your clients talk to an attorney:</a:t>
            </a:r>
          </a:p>
          <a:p>
            <a:pPr>
              <a:spcBef>
                <a:spcPts val="800"/>
              </a:spcBef>
              <a:buChar char="⬥"/>
              <a:defRPr sz="2000"/>
            </a:pPr>
            <a:r>
              <a:t>Without worrying about the cost; </a:t>
            </a:r>
          </a:p>
          <a:p>
            <a:pPr>
              <a:spcBef>
                <a:spcPts val="800"/>
              </a:spcBef>
              <a:buChar char="⬥"/>
              <a:defRPr sz="2000"/>
            </a:pPr>
            <a:r>
              <a:t>To help prevent legal questions from becoming legal problems; </a:t>
            </a:r>
          </a:p>
          <a:p>
            <a:pPr>
              <a:spcBef>
                <a:spcPts val="800"/>
              </a:spcBef>
              <a:buChar char="⬥"/>
              <a:defRPr sz="2000"/>
            </a:pPr>
            <a:r>
              <a:t>To help provide peace of mind when they are faced with the critical need for legal consultation.</a:t>
            </a:r>
          </a:p>
        </p:txBody>
      </p:sp>
      <p:sp>
        <p:nvSpPr>
          <p:cNvPr id="31" name="Shape 31"/>
          <p:cNvSpPr/>
          <p:nvPr/>
        </p:nvSpPr>
        <p:spPr>
          <a:xfrm>
            <a:off x="449262" y="1238250"/>
            <a:ext cx="8467726"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What is PLPP?</a:t>
            </a:r>
          </a:p>
        </p:txBody>
      </p:sp>
      <p:sp>
        <p:nvSpPr>
          <p:cNvPr id="32" name="Shape 32"/>
          <p:cNvSpPr/>
          <p:nvPr/>
        </p:nvSpPr>
        <p:spPr>
          <a:xfrm>
            <a:off x="482600" y="1809751"/>
            <a:ext cx="8208963" cy="9523"/>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ph type="title" idx="4294967295"/>
          </p:nvPr>
        </p:nvSpPr>
        <p:spPr>
          <a:xfrm>
            <a:off x="-1" y="0"/>
            <a:ext cx="9144002" cy="1114425"/>
          </a:xfrm>
          <a:prstGeom prst="rect">
            <a:avLst/>
          </a:prstGeom>
        </p:spPr>
        <p:txBody>
          <a:bodyPr>
            <a:normAutofit fontScale="100000" lnSpcReduction="0"/>
          </a:bodyPr>
          <a:lstStyle/>
          <a:p>
            <a:pPr/>
            <a:r>
              <a:t>PLPP Group</a:t>
            </a:r>
          </a:p>
        </p:txBody>
      </p:sp>
      <p:sp>
        <p:nvSpPr>
          <p:cNvPr id="167" name="Shape 167"/>
          <p:cNvSpPr/>
          <p:nvPr>
            <p:ph type="body" sz="quarter" idx="4294967295"/>
          </p:nvPr>
        </p:nvSpPr>
        <p:spPr>
          <a:xfrm>
            <a:off x="457200" y="2743200"/>
            <a:ext cx="8050213" cy="1370013"/>
          </a:xfrm>
          <a:prstGeom prst="rect">
            <a:avLst/>
          </a:prstGeom>
        </p:spPr>
        <p:txBody>
          <a:bodyPr>
            <a:normAutofit fontScale="100000" lnSpcReduction="0"/>
          </a:bodyPr>
          <a:lstStyle>
            <a:lvl1pPr marL="0" indent="0">
              <a:buSzTx/>
              <a:buNone/>
            </a:lvl1pPr>
          </a:lstStyle>
          <a:p>
            <a:pPr/>
            <a:r>
              <a:t>Employees’ legal problems cost employers money. According to an LSK Associates study, almost half the employees who take time off from work do so to deal with problems that are either legal or legal-related.</a:t>
            </a:r>
          </a:p>
        </p:txBody>
      </p:sp>
      <p:sp>
        <p:nvSpPr>
          <p:cNvPr id="168" name="Shape 168"/>
          <p:cNvSpPr/>
          <p:nvPr/>
        </p:nvSpPr>
        <p:spPr>
          <a:xfrm>
            <a:off x="449262" y="1238250"/>
            <a:ext cx="8467726"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Why Employers Should Offer PLPP</a:t>
            </a:r>
          </a:p>
        </p:txBody>
      </p:sp>
      <p:sp>
        <p:nvSpPr>
          <p:cNvPr id="169" name="Shape 169"/>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title" idx="4294967295"/>
          </p:nvPr>
        </p:nvSpPr>
        <p:spPr>
          <a:xfrm>
            <a:off x="-1" y="0"/>
            <a:ext cx="9144002" cy="1114425"/>
          </a:xfrm>
          <a:prstGeom prst="rect">
            <a:avLst/>
          </a:prstGeom>
        </p:spPr>
        <p:txBody>
          <a:bodyPr>
            <a:normAutofit fontScale="100000" lnSpcReduction="0"/>
          </a:bodyPr>
          <a:lstStyle/>
          <a:p>
            <a:pPr/>
            <a:r>
              <a:t>How PLPP Group can Benefit Employees </a:t>
            </a:r>
          </a:p>
        </p:txBody>
      </p:sp>
      <p:sp>
        <p:nvSpPr>
          <p:cNvPr id="172" name="Shape 172"/>
          <p:cNvSpPr/>
          <p:nvPr>
            <p:ph type="body" idx="4294967295"/>
          </p:nvPr>
        </p:nvSpPr>
        <p:spPr>
          <a:xfrm>
            <a:off x="457200" y="2028825"/>
            <a:ext cx="8686800" cy="4325938"/>
          </a:xfrm>
          <a:prstGeom prst="rect">
            <a:avLst/>
          </a:prstGeom>
        </p:spPr>
        <p:txBody>
          <a:bodyPr>
            <a:normAutofit fontScale="100000" lnSpcReduction="0"/>
          </a:bodyPr>
          <a:lstStyle/>
          <a:p>
            <a:pPr>
              <a:spcBef>
                <a:spcPts val="900"/>
              </a:spcBef>
              <a:buSzTx/>
              <a:buNone/>
              <a:defRPr b="1" sz="2200">
                <a:solidFill>
                  <a:srgbClr val="336699"/>
                </a:solidFill>
              </a:defRPr>
            </a:pPr>
            <a:r>
              <a:t>Employees with legal problems usually:</a:t>
            </a:r>
          </a:p>
          <a:p>
            <a:pPr>
              <a:spcBef>
                <a:spcPts val="700"/>
              </a:spcBef>
              <a:buChar char="⬥"/>
              <a:defRPr sz="1800"/>
            </a:pPr>
            <a:r>
              <a:t>Have an absenteeism rate five times higher than average;</a:t>
            </a:r>
          </a:p>
          <a:p>
            <a:pPr>
              <a:spcBef>
                <a:spcPts val="700"/>
              </a:spcBef>
              <a:buChar char="⬥"/>
              <a:defRPr sz="1800"/>
            </a:pPr>
            <a:r>
              <a:t>Use their medical benefits four times more than average;</a:t>
            </a:r>
          </a:p>
          <a:p>
            <a:pPr>
              <a:spcBef>
                <a:spcPts val="700"/>
              </a:spcBef>
              <a:buChar char="⬥"/>
              <a:defRPr sz="1800"/>
            </a:pPr>
            <a:r>
              <a:t>Use sick leave twice as often as the average employee;</a:t>
            </a:r>
          </a:p>
          <a:p>
            <a:pPr>
              <a:spcBef>
                <a:spcPts val="700"/>
              </a:spcBef>
              <a:buChar char="⬥"/>
              <a:defRPr sz="1800"/>
            </a:pPr>
            <a:r>
              <a:t>Experience a substantial reduction in their productivity.</a:t>
            </a:r>
            <a:br/>
          </a:p>
          <a:p>
            <a:pPr>
              <a:spcBef>
                <a:spcPts val="900"/>
              </a:spcBef>
              <a:buSzTx/>
              <a:buNone/>
              <a:defRPr b="1" sz="2200">
                <a:solidFill>
                  <a:srgbClr val="336699"/>
                </a:solidFill>
              </a:defRPr>
            </a:pPr>
            <a:r>
              <a:t>A Primerica Legal Protection Program:</a:t>
            </a:r>
          </a:p>
          <a:p>
            <a:pPr>
              <a:spcBef>
                <a:spcPts val="700"/>
              </a:spcBef>
              <a:buChar char="⬥"/>
              <a:defRPr sz="1800"/>
            </a:pPr>
            <a:r>
              <a:t>Helps keep employees’ minds off their problems and on the job;</a:t>
            </a:r>
          </a:p>
          <a:p>
            <a:pPr>
              <a:spcBef>
                <a:spcPts val="700"/>
              </a:spcBef>
              <a:buChar char="⬥"/>
              <a:defRPr sz="1800"/>
            </a:pPr>
            <a:r>
              <a:t>Is highly visible to employees;</a:t>
            </a:r>
          </a:p>
          <a:p>
            <a:pPr>
              <a:spcBef>
                <a:spcPts val="700"/>
              </a:spcBef>
              <a:buChar char="⬥"/>
              <a:defRPr sz="1800"/>
            </a:pPr>
            <a:r>
              <a:t>Reduces turnover by cementing employee loyalty;</a:t>
            </a:r>
          </a:p>
          <a:p>
            <a:pPr>
              <a:spcBef>
                <a:spcPts val="700"/>
              </a:spcBef>
              <a:buChar char="⬥"/>
              <a:defRPr sz="1800"/>
            </a:pPr>
            <a:r>
              <a:t>Is tax deductible to the employer (if offered as a fringe benefit) as a cost of doing business; (Employers should consult with their CPA regarding this issue.)</a:t>
            </a:r>
          </a:p>
          <a:p>
            <a:pPr>
              <a:spcBef>
                <a:spcPts val="700"/>
              </a:spcBef>
              <a:buChar char="⬥"/>
              <a:defRPr sz="1800"/>
            </a:pPr>
            <a:r>
              <a:t>Attracts employees in the competitive market.</a:t>
            </a:r>
          </a:p>
        </p:txBody>
      </p:sp>
      <p:sp>
        <p:nvSpPr>
          <p:cNvPr id="173" name="Shape 173"/>
          <p:cNvSpPr/>
          <p:nvPr/>
        </p:nvSpPr>
        <p:spPr>
          <a:xfrm>
            <a:off x="449262" y="1362075"/>
            <a:ext cx="8467726"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ct val="85000"/>
              </a:lnSpc>
              <a:spcBef>
                <a:spcPts val="1000"/>
              </a:spcBef>
              <a:defRPr sz="2400"/>
            </a:lvl1pPr>
          </a:lstStyle>
          <a:p>
            <a:pPr/>
            <a:r>
              <a:t>How Can Group PLPP Benefit Employees of a Business?</a:t>
            </a:r>
          </a:p>
        </p:txBody>
      </p:sp>
      <p:sp>
        <p:nvSpPr>
          <p:cNvPr id="174" name="Shape 174"/>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6" name="Shape 176"/>
          <p:cNvSpPr/>
          <p:nvPr>
            <p:ph type="title" idx="4294967295"/>
          </p:nvPr>
        </p:nvSpPr>
        <p:spPr>
          <a:xfrm>
            <a:off x="-1" y="0"/>
            <a:ext cx="9144002" cy="1114425"/>
          </a:xfrm>
          <a:prstGeom prst="rect">
            <a:avLst/>
          </a:prstGeom>
        </p:spPr>
        <p:txBody>
          <a:bodyPr>
            <a:normAutofit fontScale="100000" lnSpcReduction="0"/>
          </a:bodyPr>
          <a:lstStyle/>
          <a:p>
            <a:pPr/>
            <a:r>
              <a:t>PLPP Group</a:t>
            </a:r>
          </a:p>
        </p:txBody>
      </p:sp>
      <p:sp>
        <p:nvSpPr>
          <p:cNvPr id="177" name="Shape 177"/>
          <p:cNvSpPr/>
          <p:nvPr>
            <p:ph type="body" idx="4294967295"/>
          </p:nvPr>
        </p:nvSpPr>
        <p:spPr>
          <a:xfrm>
            <a:off x="457200" y="1600200"/>
            <a:ext cx="8078788" cy="4525963"/>
          </a:xfrm>
          <a:prstGeom prst="rect">
            <a:avLst/>
          </a:prstGeom>
        </p:spPr>
        <p:txBody>
          <a:bodyPr>
            <a:normAutofit fontScale="100000" lnSpcReduction="0"/>
          </a:bodyPr>
          <a:lstStyle/>
          <a:p>
            <a:pPr>
              <a:buSzTx/>
              <a:buNone/>
              <a:defRPr b="1">
                <a:solidFill>
                  <a:srgbClr val="336699"/>
                </a:solidFill>
              </a:defRPr>
            </a:pPr>
            <a:r>
              <a:t>What are group PLPP memberships?</a:t>
            </a:r>
          </a:p>
          <a:p>
            <a:pPr>
              <a:spcBef>
                <a:spcPts val="800"/>
              </a:spcBef>
              <a:buSzTx/>
              <a:buNone/>
              <a:defRPr sz="2000"/>
            </a:pPr>
            <a:r>
              <a:t>	Group PLPP provides the same coverage benefits as the Family membership, but is offered through places of employment. </a:t>
            </a:r>
            <a:br/>
            <a:r>
              <a:t>A minimum of five members are required to set up a group.</a:t>
            </a:r>
            <a:br/>
            <a:r>
              <a:t>Only three members are required if an employer is paying for the memberships as a fringe benefit.</a:t>
            </a:r>
          </a:p>
          <a:p>
            <a:pPr>
              <a:buSzTx/>
              <a:buNone/>
              <a:defRPr b="1">
                <a:solidFill>
                  <a:srgbClr val="336699"/>
                </a:solidFill>
              </a:defRPr>
            </a:pPr>
            <a:r>
              <a:t>How do you set up a group?</a:t>
            </a:r>
          </a:p>
          <a:p>
            <a:pPr>
              <a:spcBef>
                <a:spcPts val="800"/>
              </a:spcBef>
              <a:buChar char="⬥"/>
              <a:defRPr sz="2000"/>
            </a:pPr>
            <a:r>
              <a:t>Complete a group authorization form </a:t>
            </a:r>
            <a:r>
              <a:rPr sz="1800"/>
              <a:t>(available online at POL/Support System/Protection Management/PLPP US/Forms).</a:t>
            </a:r>
            <a:endParaRPr sz="1800"/>
          </a:p>
          <a:p>
            <a:pPr>
              <a:spcBef>
                <a:spcPts val="800"/>
              </a:spcBef>
              <a:buChar char="⬥"/>
              <a:defRPr sz="2000"/>
            </a:pPr>
            <a:r>
              <a:t>Have each participating employee complete the PLPP universal application and attach to the group authorization form.</a:t>
            </a:r>
          </a:p>
          <a:p>
            <a:pPr>
              <a:spcBef>
                <a:spcPts val="800"/>
              </a:spcBef>
              <a:buChar char="⬥"/>
              <a:defRPr sz="2000"/>
            </a:pPr>
            <a:r>
              <a:t>Attach first monies to all paperwork being sent to Pre-Paid Legal in order to receive immediate commission and credit.</a:t>
            </a: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Shape 179"/>
          <p:cNvSpPr/>
          <p:nvPr>
            <p:ph type="title" idx="4294967295"/>
          </p:nvPr>
        </p:nvSpPr>
        <p:spPr>
          <a:xfrm>
            <a:off x="-1" y="0"/>
            <a:ext cx="9144002" cy="1114425"/>
          </a:xfrm>
          <a:prstGeom prst="rect">
            <a:avLst/>
          </a:prstGeom>
        </p:spPr>
        <p:txBody>
          <a:bodyPr>
            <a:normAutofit fontScale="100000" lnSpcReduction="0"/>
          </a:bodyPr>
          <a:lstStyle/>
          <a:p>
            <a:pPr/>
            <a:r>
              <a:t>Group Plan Cost</a:t>
            </a:r>
          </a:p>
        </p:txBody>
      </p:sp>
      <p:sp>
        <p:nvSpPr>
          <p:cNvPr id="180" name="Shape 180"/>
          <p:cNvSpPr/>
          <p:nvPr>
            <p:ph type="body" idx="4294967295"/>
          </p:nvPr>
        </p:nvSpPr>
        <p:spPr>
          <a:xfrm>
            <a:off x="457200" y="1966912"/>
            <a:ext cx="8139113" cy="3571876"/>
          </a:xfrm>
          <a:prstGeom prst="rect">
            <a:avLst/>
          </a:prstGeom>
        </p:spPr>
        <p:txBody>
          <a:bodyPr>
            <a:normAutofit fontScale="100000" lnSpcReduction="0"/>
          </a:bodyPr>
          <a:lstStyle/>
          <a:p>
            <a:pPr>
              <a:buSzTx/>
              <a:buNone/>
              <a:defRPr b="1">
                <a:solidFill>
                  <a:srgbClr val="336699"/>
                </a:solidFill>
              </a:defRPr>
            </a:pPr>
            <a:r>
              <a:t>How much does a group plan cost?</a:t>
            </a:r>
          </a:p>
          <a:p>
            <a:pPr>
              <a:buChar char="⬥"/>
            </a:pPr>
            <a:r>
              <a:t>There is a discounted rate of $23.95 for groups in full benefit states. The enrollment fee is waived. </a:t>
            </a:r>
          </a:p>
          <a:p>
            <a:pPr>
              <a:buChar char="⬥"/>
            </a:pPr>
            <a:r>
              <a:t>The Florida group rate is $25.00 a month with no enrollment fee (Family commissions are paid for </a:t>
            </a:r>
            <a:br/>
            <a:r>
              <a:t>FL Groups).</a:t>
            </a:r>
          </a:p>
          <a:p>
            <a:pPr>
              <a:buChar char="⬥"/>
            </a:pPr>
            <a:r>
              <a:t>The group rate in limited benefits states is $18.95 and the enrollment fee is waived. These states include NJ, NY and WA.</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hape 182"/>
          <p:cNvSpPr/>
          <p:nvPr>
            <p:ph type="title" idx="4294967295"/>
          </p:nvPr>
        </p:nvSpPr>
        <p:spPr>
          <a:xfrm>
            <a:off x="-1" y="0"/>
            <a:ext cx="9144002" cy="1114425"/>
          </a:xfrm>
          <a:prstGeom prst="rect">
            <a:avLst/>
          </a:prstGeom>
        </p:spPr>
        <p:txBody>
          <a:bodyPr>
            <a:normAutofit fontScale="100000" lnSpcReduction="0"/>
          </a:bodyPr>
          <a:lstStyle/>
          <a:p>
            <a:pPr/>
            <a:r>
              <a:t>Group Payment Methods</a:t>
            </a:r>
          </a:p>
        </p:txBody>
      </p:sp>
      <p:sp>
        <p:nvSpPr>
          <p:cNvPr id="183" name="Shape 183"/>
          <p:cNvSpPr/>
          <p:nvPr>
            <p:ph type="body" idx="4294967295"/>
          </p:nvPr>
        </p:nvSpPr>
        <p:spPr>
          <a:xfrm>
            <a:off x="457200" y="1619250"/>
            <a:ext cx="8255000" cy="4737100"/>
          </a:xfrm>
          <a:prstGeom prst="rect">
            <a:avLst/>
          </a:prstGeom>
        </p:spPr>
        <p:txBody>
          <a:bodyPr>
            <a:normAutofit fontScale="100000" lnSpcReduction="0"/>
          </a:bodyPr>
          <a:lstStyle/>
          <a:p>
            <a:pPr>
              <a:spcBef>
                <a:spcPts val="800"/>
              </a:spcBef>
              <a:buSzTx/>
              <a:buNone/>
              <a:defRPr b="1" sz="2000">
                <a:solidFill>
                  <a:srgbClr val="336699"/>
                </a:solidFill>
              </a:defRPr>
            </a:pPr>
            <a:r>
              <a:t>Fringe Benefit</a:t>
            </a:r>
          </a:p>
          <a:p>
            <a:pPr>
              <a:spcBef>
                <a:spcPts val="600"/>
              </a:spcBef>
              <a:buChar char="⬥"/>
              <a:defRPr sz="1600"/>
            </a:pPr>
            <a:r>
              <a:t>Employer can purchase PLPP for all employees or as few as three key employees, at no cost to employee.</a:t>
            </a:r>
          </a:p>
          <a:p>
            <a:pPr>
              <a:spcBef>
                <a:spcPts val="600"/>
              </a:spcBef>
              <a:buChar char="⬥"/>
              <a:defRPr sz="1600"/>
            </a:pPr>
            <a:r>
              <a:t>Employees NOT receiving PLPP as a fringe benefit can enroll via payroll deduction, bank or credit card draft.</a:t>
            </a:r>
            <a:br/>
          </a:p>
          <a:p>
            <a:pPr>
              <a:spcBef>
                <a:spcPts val="800"/>
              </a:spcBef>
              <a:buSzTx/>
              <a:buNone/>
              <a:defRPr b="1" sz="2000">
                <a:solidFill>
                  <a:srgbClr val="336699"/>
                </a:solidFill>
              </a:defRPr>
            </a:pPr>
            <a:r>
              <a:t>Payroll Deduction</a:t>
            </a:r>
          </a:p>
          <a:p>
            <a:pPr>
              <a:spcBef>
                <a:spcPts val="600"/>
              </a:spcBef>
              <a:buChar char="⬥"/>
              <a:defRPr sz="1600"/>
            </a:pPr>
            <a:r>
              <a:t>Employers can elect to have employees monthly membership fees deducted from their paychecks when five or more employees initially enroll for payroll deduction.</a:t>
            </a:r>
          </a:p>
          <a:p>
            <a:pPr>
              <a:spcBef>
                <a:spcPts val="600"/>
              </a:spcBef>
              <a:buChar char="⬥"/>
              <a:defRPr sz="1600"/>
            </a:pPr>
            <a:r>
              <a:t>The employer or payroll company will deduct the payment from the individuals and forward one check to Pre-Paid Legal for the monthly payment.</a:t>
            </a:r>
          </a:p>
          <a:p>
            <a:pPr>
              <a:spcBef>
                <a:spcPts val="600"/>
              </a:spcBef>
              <a:buChar char="⬥"/>
              <a:defRPr sz="1600"/>
            </a:pPr>
            <a:r>
              <a:t>If payroll deduction is selected, make sure to fill out and then detach the payroll deduction slip from the bottom of the application and leave it with the employer/payroll clerk.</a:t>
            </a:r>
            <a:br/>
          </a:p>
          <a:p>
            <a:pPr>
              <a:spcBef>
                <a:spcPts val="800"/>
              </a:spcBef>
              <a:buSzTx/>
              <a:buNone/>
              <a:defRPr b="1" sz="2000">
                <a:solidFill>
                  <a:srgbClr val="336699"/>
                </a:solidFill>
              </a:defRPr>
            </a:pPr>
            <a:r>
              <a:t>Bank Draft/Credit Card</a:t>
            </a:r>
          </a:p>
          <a:p>
            <a:pPr>
              <a:spcBef>
                <a:spcPts val="600"/>
              </a:spcBef>
              <a:buChar char="⬥"/>
              <a:defRPr sz="1600"/>
            </a:pPr>
            <a:r>
              <a:t>When payroll deduction is not an option, individual members can have their bank or credit card accounts drafted.</a:t>
            </a: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5" name="Shape 185"/>
          <p:cNvSpPr/>
          <p:nvPr>
            <p:ph type="title" idx="4294967295"/>
          </p:nvPr>
        </p:nvSpPr>
        <p:spPr>
          <a:xfrm>
            <a:off x="-1" y="0"/>
            <a:ext cx="9144002" cy="1114425"/>
          </a:xfrm>
          <a:prstGeom prst="rect">
            <a:avLst/>
          </a:prstGeom>
        </p:spPr>
        <p:txBody>
          <a:bodyPr>
            <a:normAutofit fontScale="100000" lnSpcReduction="0"/>
          </a:bodyPr>
          <a:lstStyle/>
          <a:p>
            <a:pPr/>
            <a:r>
              <a:t>What businesses cannot be </a:t>
            </a:r>
            <a:br/>
            <a:r>
              <a:t>considered for a Group Plan</a:t>
            </a:r>
          </a:p>
        </p:txBody>
      </p:sp>
      <p:sp>
        <p:nvSpPr>
          <p:cNvPr id="186" name="Shape 186"/>
          <p:cNvSpPr/>
          <p:nvPr>
            <p:ph type="body" sz="half" idx="4294967295"/>
          </p:nvPr>
        </p:nvSpPr>
        <p:spPr>
          <a:xfrm>
            <a:off x="2297112" y="1600200"/>
            <a:ext cx="4873626" cy="3963988"/>
          </a:xfrm>
          <a:prstGeom prst="rect">
            <a:avLst/>
          </a:prstGeom>
        </p:spPr>
        <p:txBody>
          <a:bodyPr>
            <a:normAutofit fontScale="100000" lnSpcReduction="0"/>
          </a:bodyPr>
          <a:lstStyle/>
          <a:p>
            <a:pPr marL="0" indent="0">
              <a:buSzTx/>
              <a:buNone/>
            </a:pPr>
            <a:r>
              <a:t>Taxi services </a:t>
            </a:r>
            <a:r>
              <a:rPr sz="1800"/>
              <a:t>(due to high turnover)</a:t>
            </a:r>
            <a:endParaRPr sz="1800"/>
          </a:p>
          <a:p>
            <a:pPr marL="0" indent="0">
              <a:buSzTx/>
              <a:buNone/>
            </a:pPr>
            <a:r>
              <a:t>Church members</a:t>
            </a:r>
          </a:p>
          <a:p>
            <a:pPr marL="0" indent="0">
              <a:buSzTx/>
              <a:buNone/>
            </a:pPr>
            <a:r>
              <a:t>Associations</a:t>
            </a:r>
          </a:p>
          <a:p>
            <a:pPr marL="0" indent="0">
              <a:buSzTx/>
              <a:buNone/>
            </a:pPr>
            <a:r>
              <a:t>Chambers of commerce</a:t>
            </a:r>
          </a:p>
          <a:p>
            <a:pPr marL="0" indent="0">
              <a:buSzTx/>
              <a:buNone/>
            </a:pPr>
            <a:r>
              <a:t>Unions </a:t>
            </a:r>
            <a:r>
              <a:rPr sz="1800"/>
              <a:t>(not on a common payroll)</a:t>
            </a:r>
            <a:endParaRPr sz="1800"/>
          </a:p>
          <a:p>
            <a:pPr marL="0" indent="0">
              <a:buSzTx/>
              <a:buNone/>
            </a:pPr>
            <a:r>
              <a:t>Correctional facilities </a:t>
            </a:r>
            <a:r>
              <a:rPr sz="1800"/>
              <a:t>(prisoners)</a:t>
            </a:r>
            <a:endParaRPr sz="1800"/>
          </a:p>
          <a:p>
            <a:pPr marL="0" indent="0">
              <a:buSzTx/>
              <a:buNone/>
            </a:pPr>
            <a:r>
              <a:t>Credit unions</a:t>
            </a:r>
          </a:p>
          <a:p>
            <a:pPr marL="0" indent="0">
              <a:buSzTx/>
              <a:buNone/>
            </a:pPr>
            <a:r>
              <a:t>Lodges</a:t>
            </a:r>
          </a:p>
          <a:p>
            <a:pPr marL="0" indent="0">
              <a:buSzTx/>
              <a:buNone/>
            </a:pPr>
            <a:r>
              <a:t>Guilds</a:t>
            </a:r>
          </a:p>
        </p:txBody>
      </p:sp>
      <p:sp>
        <p:nvSpPr>
          <p:cNvPr id="187" name="Shape 187"/>
          <p:cNvSpPr/>
          <p:nvPr/>
        </p:nvSpPr>
        <p:spPr>
          <a:xfrm>
            <a:off x="392112" y="5888037"/>
            <a:ext cx="8339138" cy="12649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ct val="85000"/>
              </a:lnSpc>
              <a:spcBef>
                <a:spcPts val="700"/>
              </a:spcBef>
              <a:defRPr sz="1800"/>
            </a:lvl1pPr>
          </a:lstStyle>
          <a:p>
            <a:pPr/>
            <a:r>
              <a:t>If you encounter a company that currently has a group plan established with either Pre-Paid Legal or PLPP/Primerica, leave the account as it stands. If you want to check and see whether or not a group is currently covered under a Pre-Paid Legal or PLPP/Primerica plan please use the group availability form found on POL/Support System/Protection Management/PLPP US/Forms.</a:t>
            </a: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nvSpPr>
        <p:spPr>
          <a:xfrm>
            <a:off x="5475287" y="1597025"/>
            <a:ext cx="3425826" cy="4340225"/>
          </a:xfrm>
          <a:prstGeom prst="rect">
            <a:avLst/>
          </a:prstGeom>
          <a:solidFill>
            <a:srgbClr val="5191CD">
              <a:alpha val="50979"/>
            </a:srgbClr>
          </a:solidFill>
          <a:ln w="12700">
            <a:miter lim="400000"/>
          </a:ln>
        </p:spPr>
        <p:txBody>
          <a:bodyPr lIns="45719" rIns="45719" anchor="ctr"/>
          <a:lstStyle/>
          <a:p>
            <a:pPr defTabSz="457200">
              <a:defRPr sz="1800"/>
            </a:pPr>
          </a:p>
        </p:txBody>
      </p:sp>
      <p:sp>
        <p:nvSpPr>
          <p:cNvPr id="190" name="Shape 190"/>
          <p:cNvSpPr/>
          <p:nvPr/>
        </p:nvSpPr>
        <p:spPr>
          <a:xfrm>
            <a:off x="682624" y="1597025"/>
            <a:ext cx="4572002" cy="4340225"/>
          </a:xfrm>
          <a:prstGeom prst="rect">
            <a:avLst/>
          </a:prstGeom>
          <a:solidFill>
            <a:srgbClr val="5191CD">
              <a:alpha val="50979"/>
            </a:srgbClr>
          </a:solidFill>
          <a:ln w="12700">
            <a:miter lim="400000"/>
          </a:ln>
        </p:spPr>
        <p:txBody>
          <a:bodyPr lIns="45719" rIns="45719" anchor="ctr"/>
          <a:lstStyle/>
          <a:p>
            <a:pPr defTabSz="457200">
              <a:defRPr sz="1800"/>
            </a:pPr>
          </a:p>
        </p:txBody>
      </p:sp>
      <p:sp>
        <p:nvSpPr>
          <p:cNvPr id="191" name="Shape 191"/>
          <p:cNvSpPr/>
          <p:nvPr>
            <p:ph type="title" idx="4294967295"/>
          </p:nvPr>
        </p:nvSpPr>
        <p:spPr>
          <a:xfrm>
            <a:off x="-1" y="0"/>
            <a:ext cx="9144002" cy="1114425"/>
          </a:xfrm>
          <a:prstGeom prst="rect">
            <a:avLst/>
          </a:prstGeom>
        </p:spPr>
        <p:txBody>
          <a:bodyPr>
            <a:normAutofit fontScale="100000" lnSpcReduction="0"/>
          </a:bodyPr>
          <a:lstStyle/>
          <a:p>
            <a:pPr/>
            <a:r>
              <a:t>Group Commissions</a:t>
            </a:r>
          </a:p>
        </p:txBody>
      </p:sp>
      <p:sp>
        <p:nvSpPr>
          <p:cNvPr id="192" name="Shape 192"/>
          <p:cNvSpPr/>
          <p:nvPr>
            <p:ph type="body" idx="4294967295"/>
          </p:nvPr>
        </p:nvSpPr>
        <p:spPr>
          <a:xfrm>
            <a:off x="762000" y="1657350"/>
            <a:ext cx="8229600" cy="4706938"/>
          </a:xfrm>
          <a:prstGeom prst="rect">
            <a:avLst/>
          </a:prstGeom>
        </p:spPr>
        <p:txBody>
          <a:bodyPr>
            <a:normAutofit fontScale="100000" lnSpcReduction="0"/>
          </a:bodyPr>
          <a:lstStyle/>
          <a:p>
            <a:pPr marL="0" indent="0">
              <a:spcBef>
                <a:spcPts val="0"/>
              </a:spcBef>
              <a:buSzTx/>
              <a:buNone/>
              <a:tabLst>
                <a:tab pos="2743200" algn="r"/>
                <a:tab pos="4114800" algn="r"/>
                <a:tab pos="6400800" algn="r"/>
                <a:tab pos="7772400" algn="r"/>
              </a:tabLst>
              <a:defRPr b="1" sz="1600">
                <a:solidFill>
                  <a:srgbClr val="336699"/>
                </a:solidFill>
              </a:defRPr>
            </a:pPr>
            <a:r>
              <a:t>                                    $23.95/mo. Program        $18.95/mo.Program (NJ, WA </a:t>
            </a:r>
            <a:r>
              <a:rPr>
                <a:latin typeface="+mj-lt"/>
                <a:ea typeface="+mj-ea"/>
                <a:cs typeface="+mj-cs"/>
                <a:sym typeface="Arial"/>
              </a:rPr>
              <a:t>&amp; </a:t>
            </a:r>
            <a:r>
              <a:t>NY)</a:t>
            </a:r>
          </a:p>
          <a:p>
            <a:pPr marL="0" indent="0">
              <a:spcBef>
                <a:spcPts val="0"/>
              </a:spcBef>
              <a:buSzTx/>
              <a:buNone/>
              <a:tabLst>
                <a:tab pos="2743200" algn="r"/>
                <a:tab pos="4114800" algn="r"/>
                <a:tab pos="6400800" algn="r"/>
                <a:tab pos="7772400" algn="r"/>
              </a:tabLst>
              <a:defRPr sz="1000"/>
            </a:pPr>
            <a:r>
              <a:t>Florida $25/mo. Program and receive family plan commissions</a:t>
            </a:r>
            <a:br/>
          </a:p>
          <a:p>
            <a:pPr marL="0" indent="0">
              <a:spcBef>
                <a:spcPts val="0"/>
              </a:spcBef>
              <a:buSzTx/>
              <a:buNone/>
              <a:tabLst>
                <a:tab pos="2743200" algn="r"/>
                <a:tab pos="4114800" algn="r"/>
                <a:tab pos="6400800" algn="r"/>
                <a:tab pos="7772400" algn="r"/>
              </a:tabLst>
              <a:defRPr b="1" sz="1600" u="sng"/>
            </a:pPr>
            <a:r>
              <a:t>Level	2 Yr. Advance	Yrs 3+	2 Yr. Advance	Yrs 3+</a:t>
            </a:r>
          </a:p>
          <a:p>
            <a:pPr marL="0" indent="0">
              <a:spcBef>
                <a:spcPts val="100"/>
              </a:spcBef>
              <a:buSzTx/>
              <a:buNone/>
              <a:tabLst>
                <a:tab pos="2743200" algn="r"/>
                <a:tab pos="4114800" algn="r"/>
                <a:tab pos="6400800" algn="r"/>
                <a:tab pos="7772400" algn="r"/>
              </a:tabLst>
              <a:defRPr sz="1800"/>
            </a:pPr>
            <a:r>
              <a:t>APFA/PFA	$48	0	$ 38	0</a:t>
            </a:r>
          </a:p>
          <a:p>
            <a:pPr marL="0" indent="0">
              <a:spcBef>
                <a:spcPts val="100"/>
              </a:spcBef>
              <a:buSzTx/>
              <a:buNone/>
              <a:tabLst>
                <a:tab pos="2743200" algn="r"/>
                <a:tab pos="4114800" algn="r"/>
                <a:tab pos="6400800" algn="r"/>
                <a:tab pos="7772400" algn="r"/>
              </a:tabLst>
              <a:defRPr sz="1800"/>
            </a:pPr>
            <a:r>
              <a:t>Sr. Rep.	$58	0	$ 46	0</a:t>
            </a:r>
          </a:p>
          <a:p>
            <a:pPr marL="0" indent="0">
              <a:spcBef>
                <a:spcPts val="100"/>
              </a:spcBef>
              <a:buSzTx/>
              <a:buNone/>
              <a:tabLst>
                <a:tab pos="2743200" algn="r"/>
                <a:tab pos="4114800" algn="r"/>
                <a:tab pos="6400800" algn="r"/>
                <a:tab pos="7772400" algn="r"/>
              </a:tabLst>
              <a:defRPr sz="1800"/>
            </a:pPr>
            <a:r>
              <a:t>DIS	$77	0	$ 61	0</a:t>
            </a:r>
          </a:p>
          <a:p>
            <a:pPr marL="0" indent="0">
              <a:spcBef>
                <a:spcPts val="100"/>
              </a:spcBef>
              <a:buSzTx/>
              <a:buNone/>
              <a:tabLst>
                <a:tab pos="2743200" algn="r"/>
                <a:tab pos="4114800" algn="r"/>
                <a:tab pos="6400800" algn="r"/>
                <a:tab pos="7772400" algn="r"/>
              </a:tabLst>
              <a:defRPr sz="1800"/>
            </a:pPr>
            <a:r>
              <a:t>DIV	$86	0	$ 68	0</a:t>
            </a:r>
          </a:p>
          <a:p>
            <a:pPr marL="0" indent="0">
              <a:spcBef>
                <a:spcPts val="100"/>
              </a:spcBef>
              <a:buSzTx/>
              <a:buNone/>
              <a:tabLst>
                <a:tab pos="2743200" algn="r"/>
                <a:tab pos="4114800" algn="r"/>
                <a:tab pos="6400800" algn="r"/>
                <a:tab pos="7772400" algn="r"/>
              </a:tabLst>
              <a:defRPr sz="1800"/>
            </a:pPr>
            <a:r>
              <a:t>RL	$96	0	$ 76	0</a:t>
            </a:r>
          </a:p>
          <a:p>
            <a:pPr marL="0" indent="0">
              <a:spcBef>
                <a:spcPts val="100"/>
              </a:spcBef>
              <a:buSzTx/>
              <a:buNone/>
              <a:tabLst>
                <a:tab pos="2743200" algn="r"/>
                <a:tab pos="4114800" algn="r"/>
                <a:tab pos="6400800" algn="r"/>
                <a:tab pos="7772400" algn="r"/>
              </a:tabLst>
              <a:defRPr sz="1800"/>
            </a:pPr>
            <a:r>
              <a:t>RVP	$120	$10	$ 95	$8</a:t>
            </a:r>
          </a:p>
          <a:p>
            <a:pPr marL="0" indent="0">
              <a:spcBef>
                <a:spcPts val="100"/>
              </a:spcBef>
              <a:buSzTx/>
              <a:buNone/>
              <a:tabLst>
                <a:tab pos="2743200" algn="r"/>
                <a:tab pos="4114800" algn="r"/>
                <a:tab pos="6400800" algn="r"/>
                <a:tab pos="7772400" algn="r"/>
              </a:tabLst>
              <a:defRPr sz="1800"/>
            </a:pPr>
          </a:p>
          <a:p>
            <a:pPr marL="0" indent="0">
              <a:spcBef>
                <a:spcPts val="100"/>
              </a:spcBef>
              <a:buSzTx/>
              <a:buNone/>
              <a:tabLst>
                <a:tab pos="2743200" algn="r"/>
                <a:tab pos="4114800" algn="r"/>
                <a:tab pos="6400800" algn="r"/>
                <a:tab pos="7772400" algn="r"/>
              </a:tabLst>
              <a:defRPr sz="1800"/>
            </a:pPr>
            <a:r>
              <a:t>1</a:t>
            </a:r>
            <a:r>
              <a:rPr baseline="30000"/>
              <a:t>st</a:t>
            </a:r>
            <a:r>
              <a:t>	$10	$26	$8	$21</a:t>
            </a:r>
          </a:p>
          <a:p>
            <a:pPr marL="0" indent="0">
              <a:spcBef>
                <a:spcPts val="100"/>
              </a:spcBef>
              <a:buSzTx/>
              <a:buNone/>
              <a:tabLst>
                <a:tab pos="2743200" algn="r"/>
                <a:tab pos="4114800" algn="r"/>
                <a:tab pos="6400800" algn="r"/>
                <a:tab pos="7772400" algn="r"/>
              </a:tabLst>
              <a:defRPr sz="1800"/>
            </a:pPr>
            <a:r>
              <a:t>2</a:t>
            </a:r>
            <a:r>
              <a:rPr baseline="30000"/>
              <a:t>nd</a:t>
            </a:r>
            <a:r>
              <a:t>	$7	$12	$5	$11</a:t>
            </a:r>
          </a:p>
          <a:p>
            <a:pPr marL="0" indent="0">
              <a:spcBef>
                <a:spcPts val="100"/>
              </a:spcBef>
              <a:buSzTx/>
              <a:buNone/>
              <a:tabLst>
                <a:tab pos="2743200" algn="r"/>
                <a:tab pos="4114800" algn="r"/>
                <a:tab pos="6400800" algn="r"/>
                <a:tab pos="7772400" algn="r"/>
              </a:tabLst>
              <a:defRPr sz="1800"/>
            </a:pPr>
            <a:r>
              <a:t>3</a:t>
            </a:r>
            <a:r>
              <a:rPr baseline="30000"/>
              <a:t>rd</a:t>
            </a:r>
            <a:r>
              <a:t>	$4	$12	$3	$9</a:t>
            </a:r>
          </a:p>
          <a:p>
            <a:pPr marL="0" indent="0">
              <a:spcBef>
                <a:spcPts val="100"/>
              </a:spcBef>
              <a:buSzTx/>
              <a:buNone/>
              <a:tabLst>
                <a:tab pos="2743200" algn="r"/>
                <a:tab pos="4114800" algn="r"/>
                <a:tab pos="6400800" algn="r"/>
                <a:tab pos="7772400" algn="r"/>
              </a:tabLst>
              <a:defRPr sz="1800"/>
            </a:pPr>
            <a:r>
              <a:t>4</a:t>
            </a:r>
            <a:r>
              <a:rPr baseline="30000"/>
              <a:t>th</a:t>
            </a:r>
            <a:r>
              <a:t>	$2	$7	$2	$6</a:t>
            </a:r>
          </a:p>
          <a:p>
            <a:pPr marL="0" indent="0">
              <a:spcBef>
                <a:spcPts val="100"/>
              </a:spcBef>
              <a:buSzTx/>
              <a:buNone/>
              <a:tabLst>
                <a:tab pos="2743200" algn="r"/>
                <a:tab pos="4114800" algn="r"/>
                <a:tab pos="6400800" algn="r"/>
                <a:tab pos="7772400" algn="r"/>
              </a:tabLst>
              <a:defRPr sz="1800"/>
            </a:pPr>
            <a:r>
              <a:t>5</a:t>
            </a:r>
            <a:r>
              <a:rPr baseline="30000"/>
              <a:t>th</a:t>
            </a:r>
            <a:r>
              <a:t>	$1	$3	$1	$2</a:t>
            </a:r>
          </a:p>
          <a:p>
            <a:pPr marL="0" indent="0">
              <a:spcBef>
                <a:spcPts val="100"/>
              </a:spcBef>
              <a:buSzTx/>
              <a:buNone/>
              <a:tabLst>
                <a:tab pos="2743200" algn="r"/>
                <a:tab pos="4114800" algn="r"/>
                <a:tab pos="6400800" algn="r"/>
                <a:tab pos="7772400" algn="r"/>
              </a:tabLst>
              <a:defRPr sz="1800" u="sng"/>
            </a:pPr>
            <a:r>
              <a:t>6</a:t>
            </a:r>
            <a:r>
              <a:rPr baseline="30000"/>
              <a:t>th</a:t>
            </a:r>
            <a:r>
              <a:t>	$1	$3	$1	$2</a:t>
            </a:r>
          </a:p>
          <a:p>
            <a:pPr marL="0" indent="0">
              <a:spcBef>
                <a:spcPts val="100"/>
              </a:spcBef>
              <a:buSzTx/>
              <a:buNone/>
              <a:tabLst>
                <a:tab pos="2743200" algn="r"/>
                <a:tab pos="4114800" algn="r"/>
                <a:tab pos="6400800" algn="r"/>
                <a:tab pos="7772400" algn="r"/>
              </a:tabLst>
              <a:defRPr b="1" sz="1800"/>
            </a:pPr>
            <a:r>
              <a:t>Total	$145	$73	$115	$58</a:t>
            </a:r>
            <a:br/>
          </a:p>
          <a:p>
            <a:pPr marL="0" indent="0">
              <a:spcBef>
                <a:spcPts val="0"/>
              </a:spcBef>
              <a:buSzTx/>
              <a:buNone/>
              <a:tabLst>
                <a:tab pos="2743200" algn="r"/>
                <a:tab pos="4114800" algn="r"/>
                <a:tab pos="6400800" algn="r"/>
                <a:tab pos="7772400" algn="r"/>
              </a:tabLst>
              <a:defRPr sz="1000"/>
            </a:pPr>
            <a:r>
              <a:t>Commission payments shown are rounded to the nearest dollar</a:t>
            </a:r>
          </a:p>
        </p:txBody>
      </p:sp>
    </p:spTree>
  </p:cSld>
  <p:clrMapOvr>
    <a:masterClrMapping/>
  </p:clrMapOvr>
  <p:transition xmlns:p14="http://schemas.microsoft.com/office/powerpoint/2010/main" spd="med" advClick="1" p14:dur="1000"/>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Shape 194"/>
          <p:cNvSpPr/>
          <p:nvPr>
            <p:ph type="title" idx="4294967295"/>
          </p:nvPr>
        </p:nvSpPr>
        <p:spPr>
          <a:xfrm>
            <a:off x="-1" y="0"/>
            <a:ext cx="9144002" cy="1114425"/>
          </a:xfrm>
          <a:prstGeom prst="rect">
            <a:avLst/>
          </a:prstGeom>
        </p:spPr>
        <p:txBody>
          <a:bodyPr>
            <a:normAutofit fontScale="100000" lnSpcReduction="0"/>
          </a:bodyPr>
          <a:lstStyle/>
          <a:p>
            <a:pPr/>
            <a:r>
              <a:t>Primerica Incentive Trips</a:t>
            </a:r>
            <a:br/>
            <a:r>
              <a:t>Qualify with PLPP!</a:t>
            </a:r>
          </a:p>
        </p:txBody>
      </p:sp>
      <p:sp>
        <p:nvSpPr>
          <p:cNvPr id="195" name="Shape 195"/>
          <p:cNvSpPr/>
          <p:nvPr>
            <p:ph type="body" idx="4294967295"/>
          </p:nvPr>
        </p:nvSpPr>
        <p:spPr>
          <a:xfrm>
            <a:off x="457200" y="1600200"/>
            <a:ext cx="8229600" cy="4525963"/>
          </a:xfrm>
          <a:prstGeom prst="rect">
            <a:avLst/>
          </a:prstGeom>
        </p:spPr>
        <p:txBody>
          <a:bodyPr>
            <a:normAutofit fontScale="100000" lnSpcReduction="0"/>
          </a:bodyPr>
          <a:lstStyle/>
          <a:p>
            <a:pPr marL="0" indent="0">
              <a:buSzTx/>
              <a:buNone/>
              <a:tabLst>
                <a:tab pos="1587500" algn="l"/>
                <a:tab pos="1879600" algn="l"/>
              </a:tabLst>
            </a:pPr>
            <a:r>
              <a:t>Primerica has allocated 10 slots on Company trips for PLPP crusaders!  Are you ready to break free from the ordinary? Push your PLPP production to the limit and qualify for the ultimate travel opportunities!</a:t>
            </a:r>
          </a:p>
          <a:p>
            <a:pPr marL="0" indent="0">
              <a:buSzTx/>
              <a:buNone/>
              <a:tabLst>
                <a:tab pos="1587500" algn="l"/>
                <a:tab pos="1879600" algn="l"/>
              </a:tabLst>
            </a:pPr>
          </a:p>
          <a:p>
            <a:pPr marL="0" indent="0">
              <a:buSzTx/>
              <a:buNone/>
              <a:tabLst>
                <a:tab pos="1587500" algn="l"/>
                <a:tab pos="1879600" algn="l"/>
              </a:tabLst>
            </a:pPr>
            <a:r>
              <a:t>	</a:t>
            </a:r>
            <a:r>
              <a:rPr b="1">
                <a:solidFill>
                  <a:srgbClr val="336699"/>
                </a:solidFill>
              </a:rPr>
              <a:t>10 PLPP slots available:</a:t>
            </a:r>
            <a:r>
              <a:rPr b="1">
                <a:solidFill>
                  <a:srgbClr val="5191CD"/>
                </a:solidFill>
              </a:rPr>
              <a:t> </a:t>
            </a:r>
            <a:endParaRPr b="1">
              <a:solidFill>
                <a:srgbClr val="5191CD"/>
              </a:solidFill>
            </a:endParaRPr>
          </a:p>
          <a:p>
            <a:pPr marL="0" indent="0">
              <a:buSzTx/>
              <a:buNone/>
              <a:tabLst>
                <a:tab pos="1587500" algn="l"/>
                <a:tab pos="1879600" algn="l"/>
              </a:tabLst>
            </a:pPr>
            <a:r>
              <a:t>	</a:t>
            </a:r>
            <a:r>
              <a:rPr baseline="9999" sz="2000">
                <a:solidFill>
                  <a:srgbClr val="336699"/>
                </a:solidFill>
                <a:latin typeface="Wingdings"/>
                <a:ea typeface="Wingdings"/>
                <a:cs typeface="Wingdings"/>
                <a:sym typeface="Wingdings"/>
              </a:rPr>
              <a:t>◆</a:t>
            </a:r>
            <a:r>
              <a:rPr baseline="10000">
                <a:latin typeface="Wingdings"/>
                <a:ea typeface="Wingdings"/>
                <a:cs typeface="Wingdings"/>
                <a:sym typeface="Wingdings"/>
              </a:rPr>
              <a:t>	</a:t>
            </a:r>
            <a:r>
              <a:t>Top 5 RVP Base Shop Producers </a:t>
            </a:r>
          </a:p>
          <a:p>
            <a:pPr marL="0" indent="0">
              <a:buSzTx/>
              <a:buNone/>
              <a:tabLst>
                <a:tab pos="1587500" algn="l"/>
                <a:tab pos="1879600" algn="l"/>
              </a:tabLst>
            </a:pPr>
            <a:r>
              <a:t>	</a:t>
            </a:r>
            <a:r>
              <a:rPr baseline="9999" sz="2000">
                <a:solidFill>
                  <a:srgbClr val="336699"/>
                </a:solidFill>
                <a:latin typeface="Wingdings"/>
                <a:ea typeface="Wingdings"/>
                <a:cs typeface="Wingdings"/>
                <a:sym typeface="Wingdings"/>
              </a:rPr>
              <a:t>◆</a:t>
            </a:r>
            <a:r>
              <a:rPr baseline="10000">
                <a:latin typeface="Wingdings"/>
                <a:ea typeface="Wingdings"/>
                <a:cs typeface="Wingdings"/>
                <a:sym typeface="Wingdings"/>
              </a:rPr>
              <a:t>	</a:t>
            </a:r>
            <a:r>
              <a:t>Top 5 PLPP Personal Producers</a:t>
            </a:r>
          </a:p>
        </p:txBody>
      </p:sp>
    </p:spTree>
  </p:cSld>
  <p:clrMapOvr>
    <a:masterClrMapping/>
  </p:clrMapOvr>
  <p:transition xmlns:p14="http://schemas.microsoft.com/office/powerpoint/2010/main" spd="med" advClick="1" p14:dur="1000"/>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title" idx="4294967295"/>
          </p:nvPr>
        </p:nvSpPr>
        <p:spPr>
          <a:xfrm>
            <a:off x="-1" y="0"/>
            <a:ext cx="9144002" cy="1114425"/>
          </a:xfrm>
          <a:prstGeom prst="rect">
            <a:avLst/>
          </a:prstGeom>
        </p:spPr>
        <p:txBody>
          <a:bodyPr>
            <a:normAutofit fontScale="100000" lnSpcReduction="0"/>
          </a:bodyPr>
          <a:lstStyle/>
          <a:p>
            <a:pPr/>
            <a:r>
              <a:t>PLPP Licensing</a:t>
            </a:r>
          </a:p>
        </p:txBody>
      </p:sp>
      <p:sp>
        <p:nvSpPr>
          <p:cNvPr id="198" name="Shape 198"/>
          <p:cNvSpPr/>
          <p:nvPr>
            <p:ph type="body" idx="4294967295"/>
          </p:nvPr>
        </p:nvSpPr>
        <p:spPr>
          <a:xfrm>
            <a:off x="457200" y="1619250"/>
            <a:ext cx="8229600" cy="4233863"/>
          </a:xfrm>
          <a:prstGeom prst="rect">
            <a:avLst/>
          </a:prstGeom>
        </p:spPr>
        <p:txBody>
          <a:bodyPr>
            <a:normAutofit fontScale="100000" lnSpcReduction="0"/>
          </a:bodyPr>
          <a:lstStyle/>
          <a:p>
            <a:pPr>
              <a:spcBef>
                <a:spcPts val="700"/>
              </a:spcBef>
              <a:buSzTx/>
              <a:buNone/>
              <a:defRPr sz="1800"/>
            </a:pPr>
            <a:r>
              <a:t>For checklist on how to obtain your license to market PLPP in your state visit:</a:t>
            </a:r>
            <a:br/>
          </a:p>
          <a:p>
            <a:pPr>
              <a:buSzTx/>
              <a:buNone/>
              <a:defRPr b="1">
                <a:solidFill>
                  <a:srgbClr val="336699"/>
                </a:solidFill>
              </a:defRPr>
            </a:pPr>
            <a:r>
              <a:t>POL/Licensing </a:t>
            </a:r>
            <a:r>
              <a:rPr>
                <a:latin typeface="+mj-lt"/>
                <a:ea typeface="+mj-ea"/>
                <a:cs typeface="+mj-cs"/>
                <a:sym typeface="Arial"/>
              </a:rPr>
              <a:t>&amp;</a:t>
            </a:r>
            <a:r>
              <a:t> Education/Getting Licensed</a:t>
            </a:r>
          </a:p>
          <a:p>
            <a:pPr>
              <a:buChar char="⬥"/>
            </a:pPr>
            <a:r>
              <a:t>If you live in a regulated state you must obtain a PLPP license to sell in that state. </a:t>
            </a:r>
          </a:p>
          <a:p>
            <a:pPr>
              <a:buChar char="⬥"/>
            </a:pPr>
            <a:r>
              <a:t>Non-residential licenses for PLPP are available in most regulated states. Check licensing information on POL for state guidelines and details on non-resident licensing for PLPP.</a:t>
            </a:r>
          </a:p>
          <a:p>
            <a:pPr>
              <a:buChar char="⬥"/>
            </a:pPr>
            <a:r>
              <a:t>Non-regulated states do not require a PLPP license and you may begin selling PLPP once you receive a solution number.</a:t>
            </a:r>
          </a:p>
        </p:txBody>
      </p:sp>
    </p:spTree>
  </p:cSld>
  <p:clrMapOvr>
    <a:masterClrMapping/>
  </p:clrMapOvr>
  <p:transition xmlns:p14="http://schemas.microsoft.com/office/powerpoint/2010/main" spd="med" advClick="1" p14:dur="1000"/>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title" idx="4294967295"/>
          </p:nvPr>
        </p:nvSpPr>
        <p:spPr>
          <a:xfrm>
            <a:off x="-1" y="0"/>
            <a:ext cx="9144002" cy="1114425"/>
          </a:xfrm>
          <a:prstGeom prst="rect">
            <a:avLst/>
          </a:prstGeom>
        </p:spPr>
        <p:txBody>
          <a:bodyPr>
            <a:normAutofit fontScale="100000" lnSpcReduction="0"/>
          </a:bodyPr>
          <a:lstStyle/>
          <a:p>
            <a:pPr/>
            <a:r>
              <a:t>PLPP Licensing</a:t>
            </a:r>
          </a:p>
        </p:txBody>
      </p:sp>
      <p:sp>
        <p:nvSpPr>
          <p:cNvPr id="201" name="Shape 201"/>
          <p:cNvSpPr/>
          <p:nvPr>
            <p:ph type="body" idx="4294967295"/>
          </p:nvPr>
        </p:nvSpPr>
        <p:spPr>
          <a:xfrm>
            <a:off x="457200" y="1600200"/>
            <a:ext cx="8229600" cy="4525963"/>
          </a:xfrm>
          <a:prstGeom prst="rect">
            <a:avLst/>
          </a:prstGeom>
        </p:spPr>
        <p:txBody>
          <a:bodyPr>
            <a:normAutofit fontScale="100000" lnSpcReduction="0"/>
          </a:bodyPr>
          <a:lstStyle/>
          <a:p>
            <a:pPr marL="0" indent="0">
              <a:buSzTx/>
              <a:buNone/>
              <a:defRPr b="1">
                <a:solidFill>
                  <a:srgbClr val="336699"/>
                </a:solidFill>
              </a:defRPr>
            </a:pPr>
            <a:r>
              <a:t>Regulated states — PLPP license required</a:t>
            </a:r>
            <a:r>
              <a:rPr b="0"/>
              <a:t> </a:t>
            </a:r>
          </a:p>
          <a:p>
            <a:pPr marL="0" indent="0">
              <a:buSzTx/>
              <a:buNone/>
            </a:pPr>
            <a:r>
              <a:t>Alabama, Arkansas, Florida, Illinois, Mississippi, Missouri, Montana, Nebraska, North Dakota, South Carolina, Tennessee, Texas, Virginia, Wisconsin</a:t>
            </a:r>
          </a:p>
          <a:p>
            <a:pPr marL="0" indent="0">
              <a:buSzTx/>
              <a:buNone/>
            </a:pPr>
            <a:br/>
            <a:r>
              <a:t>All other states are non-regulated and do not require a license to market/sell PLPP.*</a:t>
            </a:r>
          </a:p>
          <a:p>
            <a:pPr marL="0" indent="0">
              <a:buSzTx/>
              <a:buNone/>
            </a:pPr>
            <a:r>
              <a:t>You may also check out the list of regulated and non-regulated states on POL/Support System/Protection Management/PLPP US/Family/Group Plan.</a:t>
            </a:r>
            <a:br/>
            <a:br/>
          </a:p>
          <a:p>
            <a:pPr marL="0" indent="0">
              <a:spcBef>
                <a:spcPts val="400"/>
              </a:spcBef>
              <a:buSzTx/>
              <a:buNone/>
              <a:defRPr sz="1000"/>
            </a:pPr>
            <a:r>
              <a:t>*PLPP not available in Alaska, Massachusetts, Michigan, Puerto Rico and South Dakota.</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4" name="Medical photo pp.png" descr="Medical photo pp"/>
          <p:cNvPicPr>
            <a:picLocks noChangeAspect="1"/>
          </p:cNvPicPr>
          <p:nvPr/>
        </p:nvPicPr>
        <p:blipFill>
          <a:blip r:embed="rId2">
            <a:extLst/>
          </a:blip>
          <a:stretch>
            <a:fillRect/>
          </a:stretch>
        </p:blipFill>
        <p:spPr>
          <a:xfrm>
            <a:off x="5743575" y="2800350"/>
            <a:ext cx="2347913" cy="2994025"/>
          </a:xfrm>
          <a:prstGeom prst="rect">
            <a:avLst/>
          </a:prstGeom>
          <a:ln w="12700">
            <a:miter lim="400000"/>
          </a:ln>
        </p:spPr>
      </p:pic>
      <p:sp>
        <p:nvSpPr>
          <p:cNvPr id="35" name="Shape 35"/>
          <p:cNvSpPr/>
          <p:nvPr>
            <p:ph type="title" idx="4294967295"/>
          </p:nvPr>
        </p:nvSpPr>
        <p:spPr>
          <a:xfrm>
            <a:off x="-1" y="0"/>
            <a:ext cx="9144002" cy="1114425"/>
          </a:xfrm>
          <a:prstGeom prst="rect">
            <a:avLst/>
          </a:prstGeom>
        </p:spPr>
        <p:txBody>
          <a:bodyPr>
            <a:normAutofit fontScale="100000" lnSpcReduction="0"/>
          </a:bodyPr>
          <a:lstStyle/>
          <a:p>
            <a:pPr/>
            <a:r>
              <a:t>The Product</a:t>
            </a:r>
          </a:p>
        </p:txBody>
      </p:sp>
      <p:sp>
        <p:nvSpPr>
          <p:cNvPr id="36" name="Shape 36"/>
          <p:cNvSpPr/>
          <p:nvPr>
            <p:ph type="body" sz="quarter" idx="4294967295"/>
          </p:nvPr>
        </p:nvSpPr>
        <p:spPr>
          <a:xfrm>
            <a:off x="457200" y="2017712"/>
            <a:ext cx="7848600" cy="1220788"/>
          </a:xfrm>
          <a:prstGeom prst="rect">
            <a:avLst/>
          </a:prstGeom>
        </p:spPr>
        <p:txBody>
          <a:bodyPr>
            <a:normAutofit fontScale="100000" lnSpcReduction="0"/>
          </a:bodyPr>
          <a:lstStyle>
            <a:lvl1pPr marL="1587" indent="-1587">
              <a:buSzTx/>
              <a:buNone/>
            </a:lvl1pPr>
          </a:lstStyle>
          <a:p>
            <a:pPr/>
            <a:r>
              <a:t>Simply put, a Primerica Legal Protection Program does for lawyer and legal bills what a medical or dental plan does for doctor and dental bills.</a:t>
            </a:r>
          </a:p>
        </p:txBody>
      </p:sp>
      <p:sp>
        <p:nvSpPr>
          <p:cNvPr id="37" name="Shape 37"/>
          <p:cNvSpPr/>
          <p:nvPr/>
        </p:nvSpPr>
        <p:spPr>
          <a:xfrm>
            <a:off x="447675" y="1238250"/>
            <a:ext cx="8469313"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What is PLPP?</a:t>
            </a:r>
          </a:p>
        </p:txBody>
      </p:sp>
      <p:sp>
        <p:nvSpPr>
          <p:cNvPr id="38" name="Shape 38"/>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ph type="title" idx="4294967295"/>
          </p:nvPr>
        </p:nvSpPr>
        <p:spPr>
          <a:xfrm>
            <a:off x="-1" y="0"/>
            <a:ext cx="9144002" cy="1114425"/>
          </a:xfrm>
          <a:prstGeom prst="rect">
            <a:avLst/>
          </a:prstGeom>
        </p:spPr>
        <p:txBody>
          <a:bodyPr>
            <a:normAutofit fontScale="100000" lnSpcReduction="0"/>
          </a:bodyPr>
          <a:lstStyle/>
          <a:p>
            <a:pPr/>
            <a:r>
              <a:t>PLPP Monthly Incentive</a:t>
            </a:r>
          </a:p>
        </p:txBody>
      </p:sp>
      <p:sp>
        <p:nvSpPr>
          <p:cNvPr id="204" name="Shape 204"/>
          <p:cNvSpPr/>
          <p:nvPr>
            <p:ph type="body" idx="4294967295"/>
          </p:nvPr>
        </p:nvSpPr>
        <p:spPr>
          <a:xfrm>
            <a:off x="457200" y="1781175"/>
            <a:ext cx="8229600" cy="4094163"/>
          </a:xfrm>
          <a:prstGeom prst="rect">
            <a:avLst/>
          </a:prstGeom>
        </p:spPr>
        <p:txBody>
          <a:bodyPr>
            <a:normAutofit fontScale="100000" lnSpcReduction="0"/>
          </a:bodyPr>
          <a:lstStyle/>
          <a:p>
            <a:pPr marL="0" indent="0">
              <a:buSzTx/>
              <a:buNone/>
            </a:pPr>
            <a:r>
              <a:t>The monthly PLPP production bonus adds that extra motivation for Primerica representatives to build their PLPP businesses. Each month, the top 5 personal producers receive a cash bonus with a total payout of $1,500.</a:t>
            </a:r>
          </a:p>
          <a:p>
            <a:pPr marL="0" indent="0">
              <a:spcBef>
                <a:spcPts val="1400"/>
              </a:spcBef>
              <a:buSzTx/>
              <a:buNone/>
            </a:pPr>
            <a:r>
              <a:t>			1st place	</a:t>
            </a:r>
            <a:r>
              <a:rPr b="1">
                <a:solidFill>
                  <a:srgbClr val="336699"/>
                </a:solidFill>
              </a:rPr>
              <a:t>$500</a:t>
            </a:r>
            <a:endParaRPr b="1">
              <a:solidFill>
                <a:srgbClr val="336699"/>
              </a:solidFill>
            </a:endParaRPr>
          </a:p>
          <a:p>
            <a:pPr marL="0" indent="0">
              <a:spcBef>
                <a:spcPts val="1400"/>
              </a:spcBef>
              <a:buSzTx/>
              <a:buNone/>
            </a:pPr>
            <a:r>
              <a:t>			2nd place	</a:t>
            </a:r>
            <a:r>
              <a:rPr b="1">
                <a:solidFill>
                  <a:srgbClr val="336699"/>
                </a:solidFill>
              </a:rPr>
              <a:t>$400</a:t>
            </a:r>
            <a:endParaRPr b="1">
              <a:solidFill>
                <a:srgbClr val="336699"/>
              </a:solidFill>
            </a:endParaRPr>
          </a:p>
          <a:p>
            <a:pPr marL="0" indent="0">
              <a:spcBef>
                <a:spcPts val="1400"/>
              </a:spcBef>
              <a:buSzTx/>
              <a:buNone/>
            </a:pPr>
            <a:r>
              <a:t>			3rd place	</a:t>
            </a:r>
            <a:r>
              <a:rPr b="1">
                <a:solidFill>
                  <a:srgbClr val="336699"/>
                </a:solidFill>
              </a:rPr>
              <a:t>$300</a:t>
            </a:r>
            <a:endParaRPr b="1">
              <a:solidFill>
                <a:srgbClr val="336699"/>
              </a:solidFill>
            </a:endParaRPr>
          </a:p>
          <a:p>
            <a:pPr marL="0" indent="0">
              <a:spcBef>
                <a:spcPts val="1400"/>
              </a:spcBef>
              <a:buSzTx/>
              <a:buNone/>
            </a:pPr>
            <a:r>
              <a:t>			4th place	</a:t>
            </a:r>
            <a:r>
              <a:rPr b="1">
                <a:solidFill>
                  <a:srgbClr val="336699"/>
                </a:solidFill>
              </a:rPr>
              <a:t>$200</a:t>
            </a:r>
            <a:endParaRPr b="1">
              <a:solidFill>
                <a:srgbClr val="336699"/>
              </a:solidFill>
            </a:endParaRPr>
          </a:p>
          <a:p>
            <a:pPr marL="0" indent="0">
              <a:spcBef>
                <a:spcPts val="1400"/>
              </a:spcBef>
              <a:buSzTx/>
              <a:buNone/>
            </a:pPr>
            <a:r>
              <a:t>			5th place 	</a:t>
            </a:r>
            <a:r>
              <a:rPr b="1">
                <a:solidFill>
                  <a:srgbClr val="336699"/>
                </a:solidFill>
              </a:rPr>
              <a:t>$100</a:t>
            </a:r>
          </a:p>
        </p:txBody>
      </p:sp>
    </p:spTree>
  </p:cSld>
  <p:clrMapOvr>
    <a:masterClrMapping/>
  </p:clrMapOvr>
  <p:transition xmlns:p14="http://schemas.microsoft.com/office/powerpoint/2010/main" spd="med" advClick="1" p14:dur="1000"/>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Shape 206"/>
          <p:cNvSpPr/>
          <p:nvPr>
            <p:ph type="title" idx="4294967295"/>
          </p:nvPr>
        </p:nvSpPr>
        <p:spPr>
          <a:xfrm>
            <a:off x="-1" y="0"/>
            <a:ext cx="9144002" cy="1114425"/>
          </a:xfrm>
          <a:prstGeom prst="rect">
            <a:avLst/>
          </a:prstGeom>
        </p:spPr>
        <p:txBody>
          <a:bodyPr>
            <a:normAutofit fontScale="100000" lnSpcReduction="0"/>
          </a:bodyPr>
          <a:lstStyle/>
          <a:p>
            <a:pPr/>
            <a:r>
              <a:t>Marketing Materials Available</a:t>
            </a:r>
          </a:p>
        </p:txBody>
      </p:sp>
      <p:sp>
        <p:nvSpPr>
          <p:cNvPr id="207" name="Shape 207"/>
          <p:cNvSpPr/>
          <p:nvPr>
            <p:ph type="body" idx="4294967295"/>
          </p:nvPr>
        </p:nvSpPr>
        <p:spPr>
          <a:xfrm>
            <a:off x="1150937" y="1600200"/>
            <a:ext cx="7085013" cy="4525963"/>
          </a:xfrm>
          <a:prstGeom prst="rect">
            <a:avLst/>
          </a:prstGeom>
        </p:spPr>
        <p:txBody>
          <a:bodyPr>
            <a:normAutofit fontScale="100000" lnSpcReduction="0"/>
          </a:bodyPr>
          <a:lstStyle/>
          <a:p>
            <a:pPr marL="0" indent="0">
              <a:spcBef>
                <a:spcPts val="600"/>
              </a:spcBef>
              <a:buSzTx/>
              <a:buNone/>
              <a:tabLst>
                <a:tab pos="6858000" algn="r"/>
              </a:tabLst>
              <a:defRPr b="1" sz="1600" u="sng">
                <a:solidFill>
                  <a:srgbClr val="336699"/>
                </a:solidFill>
              </a:defRPr>
            </a:pPr>
            <a:r>
              <a:t>Print Pieces</a:t>
            </a:r>
          </a:p>
          <a:p>
            <a:pPr marL="0" indent="0">
              <a:spcBef>
                <a:spcPts val="500"/>
              </a:spcBef>
              <a:buSzTx/>
              <a:buNone/>
              <a:tabLst>
                <a:tab pos="6858000" algn="r"/>
              </a:tabLst>
              <a:defRPr b="1" sz="1200"/>
            </a:pPr>
            <a:r>
              <a:t>101 Reasons for PLPP (A9022)	$.10</a:t>
            </a:r>
          </a:p>
          <a:p>
            <a:pPr marL="0" indent="0">
              <a:spcBef>
                <a:spcPts val="500"/>
              </a:spcBef>
              <a:buSzTx/>
              <a:buNone/>
              <a:tabLst>
                <a:tab pos="6858000" algn="r"/>
              </a:tabLst>
              <a:defRPr b="1" sz="1200"/>
            </a:pPr>
            <a:r>
              <a:t>101 Reasons for PLPP - Spanish (A9149)	$.10</a:t>
            </a:r>
          </a:p>
          <a:p>
            <a:pPr marL="0" indent="0">
              <a:spcBef>
                <a:spcPts val="500"/>
              </a:spcBef>
              <a:buSzTx/>
              <a:buNone/>
              <a:tabLst>
                <a:tab pos="6858000" algn="r"/>
              </a:tabLst>
              <a:defRPr b="1" sz="1200"/>
            </a:pPr>
            <a:r>
              <a:t>PLPP Solution for Businesses (A9015)	$.25</a:t>
            </a:r>
          </a:p>
          <a:p>
            <a:pPr marL="0" indent="0">
              <a:spcBef>
                <a:spcPts val="500"/>
              </a:spcBef>
              <a:buSzTx/>
              <a:buNone/>
              <a:tabLst>
                <a:tab pos="6858000" algn="r"/>
              </a:tabLst>
              <a:defRPr b="1" sz="1200"/>
            </a:pPr>
            <a:r>
              <a:t>PLPP Legal Solutions for Businesses NV, WA, NY (A9016)	$.40</a:t>
            </a:r>
          </a:p>
          <a:p>
            <a:pPr marL="0" indent="0">
              <a:spcBef>
                <a:spcPts val="500"/>
              </a:spcBef>
              <a:buSzTx/>
              <a:buNone/>
              <a:tabLst>
                <a:tab pos="6858000" algn="r"/>
              </a:tabLst>
              <a:defRPr b="1" sz="1200"/>
            </a:pPr>
            <a:r>
              <a:t>PLPP Agent Brochure (A8917)	$.40</a:t>
            </a:r>
          </a:p>
          <a:p>
            <a:pPr marL="0" indent="0">
              <a:spcBef>
                <a:spcPts val="500"/>
              </a:spcBef>
              <a:buSzTx/>
              <a:buNone/>
              <a:tabLst>
                <a:tab pos="6858000" algn="r"/>
              </a:tabLst>
              <a:defRPr b="1" sz="1200"/>
            </a:pPr>
            <a:r>
              <a:t>PLPP Spanish Agent Brochure (A9008)	$.40</a:t>
            </a:r>
          </a:p>
          <a:p>
            <a:pPr marL="0" indent="0">
              <a:spcBef>
                <a:spcPts val="500"/>
              </a:spcBef>
              <a:buSzTx/>
              <a:buNone/>
              <a:tabLst>
                <a:tab pos="6858000" algn="r"/>
              </a:tabLst>
              <a:defRPr b="1" sz="1200"/>
            </a:pPr>
            <a:r>
              <a:t>PLPP Client Brochure (A8813)	$.15</a:t>
            </a:r>
          </a:p>
          <a:p>
            <a:pPr marL="0" indent="0">
              <a:spcBef>
                <a:spcPts val="500"/>
              </a:spcBef>
              <a:buSzTx/>
              <a:buNone/>
              <a:tabLst>
                <a:tab pos="6858000" algn="r"/>
              </a:tabLst>
              <a:defRPr b="1" sz="1200"/>
            </a:pPr>
            <a:r>
              <a:t>PLPP Spanish Client Brochure (A8938)	$.15</a:t>
            </a:r>
          </a:p>
          <a:p>
            <a:pPr marL="0" indent="0">
              <a:spcBef>
                <a:spcPts val="500"/>
              </a:spcBef>
              <a:buSzTx/>
              <a:buNone/>
              <a:tabLst>
                <a:tab pos="6858000" algn="r"/>
              </a:tabLst>
              <a:defRPr b="1" sz="1200"/>
            </a:pPr>
            <a:r>
              <a:t>PLPP Client Brochure for NY (A8784)	$.15</a:t>
            </a:r>
          </a:p>
          <a:p>
            <a:pPr marL="0" indent="0">
              <a:spcBef>
                <a:spcPts val="500"/>
              </a:spcBef>
              <a:buSzTx/>
              <a:buNone/>
              <a:tabLst>
                <a:tab pos="6858000" algn="r"/>
              </a:tabLst>
              <a:defRPr b="1" sz="1200"/>
            </a:pPr>
            <a:r>
              <a:t>PLPP Client Brochure for NY - Spanish (A9148)	$.15</a:t>
            </a:r>
          </a:p>
          <a:p>
            <a:pPr marL="0" indent="0">
              <a:spcBef>
                <a:spcPts val="500"/>
              </a:spcBef>
              <a:buSzTx/>
              <a:buNone/>
              <a:tabLst>
                <a:tab pos="6858000" algn="r"/>
              </a:tabLst>
              <a:defRPr b="1" sz="1200"/>
            </a:pPr>
            <a:r>
              <a:t>PLPP Client Brochure for WA (A8904)	$.15</a:t>
            </a:r>
          </a:p>
          <a:p>
            <a:pPr marL="0" indent="0">
              <a:spcBef>
                <a:spcPts val="500"/>
              </a:spcBef>
              <a:buSzTx/>
              <a:buNone/>
              <a:tabLst>
                <a:tab pos="6858000" algn="r"/>
              </a:tabLst>
              <a:defRPr b="1" sz="1200"/>
            </a:pPr>
            <a:r>
              <a:t>PLPP Client Brochure for NJ (A8785)	$.15</a:t>
            </a:r>
          </a:p>
          <a:p>
            <a:pPr marL="0" indent="0">
              <a:spcBef>
                <a:spcPts val="500"/>
              </a:spcBef>
              <a:buSzTx/>
              <a:buNone/>
              <a:tabLst>
                <a:tab pos="6858000" algn="r"/>
              </a:tabLst>
              <a:defRPr b="1" sz="1200"/>
            </a:pPr>
            <a:r>
              <a:t>PLPP Client Brochure for RI (A8988)	$.15</a:t>
            </a:r>
            <a:br/>
            <a:endParaRPr sz="1400"/>
          </a:p>
          <a:p>
            <a:pPr marL="0" indent="0">
              <a:buSzTx/>
              <a:buNone/>
              <a:tabLst>
                <a:tab pos="6858000" algn="r"/>
              </a:tabLst>
              <a:defRPr sz="1200"/>
            </a:pPr>
          </a:p>
          <a:p>
            <a:pPr marL="0" indent="0">
              <a:spcBef>
                <a:spcPts val="500"/>
              </a:spcBef>
              <a:buSzTx/>
              <a:buNone/>
              <a:tabLst>
                <a:tab pos="6858000" algn="r"/>
              </a:tabLst>
              <a:defRPr b="1" sz="1200"/>
            </a:pPr>
            <a:r>
              <a:t>PLPP Training/Dual Disc-Video and Audio (V2507)</a:t>
            </a:r>
            <a:r>
              <a:rPr b="0"/>
              <a:t> </a:t>
            </a:r>
            <a:r>
              <a:rPr b="0" sz="1000"/>
              <a:t>Representative Use Only</a:t>
            </a:r>
            <a:r>
              <a:rPr b="0"/>
              <a:t>	</a:t>
            </a:r>
            <a:r>
              <a:t>$6</a:t>
            </a:r>
          </a:p>
          <a:p>
            <a:pPr marL="0" indent="0">
              <a:spcBef>
                <a:spcPts val="500"/>
              </a:spcBef>
              <a:buSzTx/>
              <a:buNone/>
              <a:tabLst>
                <a:tab pos="6858000" algn="r"/>
              </a:tabLst>
              <a:defRPr sz="1200"/>
            </a:pPr>
            <a:r>
              <a:t>     Learn how to market to both families and Groups</a:t>
            </a:r>
          </a:p>
        </p:txBody>
      </p:sp>
    </p:spTree>
  </p:cSld>
  <p:clrMapOvr>
    <a:masterClrMapping/>
  </p:clrMapOvr>
  <p:transition xmlns:p14="http://schemas.microsoft.com/office/powerpoint/2010/main" spd="med" advClick="1" p14:dur="1000"/>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ph type="title" idx="4294967295"/>
          </p:nvPr>
        </p:nvSpPr>
        <p:spPr>
          <a:xfrm>
            <a:off x="-1" y="0"/>
            <a:ext cx="9144002" cy="1114425"/>
          </a:xfrm>
          <a:prstGeom prst="rect">
            <a:avLst/>
          </a:prstGeom>
        </p:spPr>
        <p:txBody>
          <a:bodyPr>
            <a:normAutofit fontScale="100000" lnSpcReduction="0"/>
          </a:bodyPr>
          <a:lstStyle/>
          <a:p>
            <a:pPr/>
            <a:r>
              <a:t>Want more Information on Marketing PLPP?</a:t>
            </a:r>
          </a:p>
        </p:txBody>
      </p:sp>
      <p:sp>
        <p:nvSpPr>
          <p:cNvPr id="210" name="Shape 210"/>
          <p:cNvSpPr/>
          <p:nvPr>
            <p:ph type="body" idx="4294967295"/>
          </p:nvPr>
        </p:nvSpPr>
        <p:spPr>
          <a:xfrm>
            <a:off x="457200" y="2028825"/>
            <a:ext cx="8229600" cy="3440113"/>
          </a:xfrm>
          <a:prstGeom prst="rect">
            <a:avLst/>
          </a:prstGeom>
        </p:spPr>
        <p:txBody>
          <a:bodyPr>
            <a:normAutofit fontScale="100000" lnSpcReduction="0"/>
          </a:bodyPr>
          <a:lstStyle/>
          <a:p>
            <a:pPr marL="0" indent="0">
              <a:buSzTx/>
              <a:buNone/>
              <a:defRPr b="1">
                <a:solidFill>
                  <a:srgbClr val="336699"/>
                </a:solidFill>
              </a:defRPr>
            </a:pPr>
            <a:r>
              <a:t>Visit:</a:t>
            </a:r>
          </a:p>
          <a:p>
            <a:pPr marL="0" indent="0">
              <a:spcBef>
                <a:spcPts val="700"/>
              </a:spcBef>
              <a:buSzTx/>
              <a:buNone/>
              <a:defRPr sz="1800"/>
            </a:pPr>
            <a:r>
              <a:t>www.primericaonline.com/supportsystem/protectionmanagement/plppus</a:t>
            </a:r>
          </a:p>
          <a:p>
            <a:pPr marL="0" indent="0">
              <a:buSzTx/>
              <a:buNone/>
            </a:pPr>
            <a:br>
              <a:rPr sz="1800"/>
            </a:br>
            <a:r>
              <a:rPr b="1">
                <a:solidFill>
                  <a:srgbClr val="336699"/>
                </a:solidFill>
              </a:rPr>
              <a:t>E-mail:</a:t>
            </a:r>
            <a:endParaRPr b="1">
              <a:solidFill>
                <a:srgbClr val="336699"/>
              </a:solidFill>
            </a:endParaRPr>
          </a:p>
          <a:p>
            <a:pPr marL="0" indent="0">
              <a:spcBef>
                <a:spcPts val="700"/>
              </a:spcBef>
              <a:buSzTx/>
              <a:buNone/>
              <a:defRPr sz="1800"/>
            </a:pPr>
            <a:r>
              <a:t>us_plppmarketing@primerica.com</a:t>
            </a:r>
          </a:p>
          <a:p>
            <a:pPr marL="0" indent="0">
              <a:buSzTx/>
              <a:buNone/>
            </a:pPr>
            <a:br>
              <a:rPr sz="1800"/>
            </a:br>
            <a:r>
              <a:rPr b="1">
                <a:solidFill>
                  <a:srgbClr val="336699"/>
                </a:solidFill>
              </a:rPr>
              <a:t>Call:</a:t>
            </a:r>
            <a:endParaRPr b="1">
              <a:solidFill>
                <a:srgbClr val="336699"/>
              </a:solidFill>
            </a:endParaRPr>
          </a:p>
          <a:p>
            <a:pPr marL="0" indent="0">
              <a:buSzTx/>
              <a:buNone/>
              <a:defRPr sz="1800"/>
            </a:pPr>
            <a:r>
              <a:t>Primerica Field Marketing at (866) 711-5219</a:t>
            </a:r>
            <a:r>
              <a:rPr sz="2400"/>
              <a:t> </a:t>
            </a:r>
            <a:endParaRPr sz="2400"/>
          </a:p>
          <a:p>
            <a:pPr marL="0" indent="0">
              <a:spcBef>
                <a:spcPts val="700"/>
              </a:spcBef>
              <a:buSzTx/>
              <a:buNone/>
              <a:defRPr sz="1800"/>
            </a:pPr>
            <a:r>
              <a:t>Product and Membership (Pre-Paid Legal) at (800) 426-9239</a:t>
            </a:r>
          </a:p>
        </p:txBody>
      </p:sp>
    </p:spTree>
  </p:cSld>
  <p:clrMapOvr>
    <a:masterClrMapping/>
  </p:clrMapOvr>
  <p:transition xmlns:p14="http://schemas.microsoft.com/office/powerpoint/2010/main" spd="med" advClick="1" p14:dur="1000"/>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ph type="title" idx="4294967295"/>
          </p:nvPr>
        </p:nvSpPr>
        <p:spPr>
          <a:xfrm>
            <a:off x="-1" y="0"/>
            <a:ext cx="9144002" cy="1114425"/>
          </a:xfrm>
          <a:prstGeom prst="rect">
            <a:avLst/>
          </a:prstGeom>
        </p:spPr>
        <p:txBody>
          <a:bodyPr>
            <a:normAutofit fontScale="100000" lnSpcReduction="0"/>
          </a:bodyPr>
          <a:lstStyle/>
          <a:p>
            <a:pPr/>
            <a:r>
              <a:t>PLPP Product Training</a:t>
            </a:r>
          </a:p>
        </p:txBody>
      </p:sp>
      <p:sp>
        <p:nvSpPr>
          <p:cNvPr id="213" name="Shape 213"/>
          <p:cNvSpPr/>
          <p:nvPr>
            <p:ph type="body" idx="4294967295"/>
          </p:nvPr>
        </p:nvSpPr>
        <p:spPr>
          <a:xfrm>
            <a:off x="409575" y="1581150"/>
            <a:ext cx="8816975" cy="4756150"/>
          </a:xfrm>
          <a:prstGeom prst="rect">
            <a:avLst/>
          </a:prstGeom>
        </p:spPr>
        <p:txBody>
          <a:bodyPr>
            <a:normAutofit fontScale="100000" lnSpcReduction="0"/>
          </a:bodyPr>
          <a:lstStyle/>
          <a:p>
            <a:pPr>
              <a:spcBef>
                <a:spcPts val="800"/>
              </a:spcBef>
              <a:buSzTx/>
              <a:buNone/>
              <a:defRPr b="1" sz="2000">
                <a:solidFill>
                  <a:srgbClr val="336699"/>
                </a:solidFill>
              </a:defRPr>
            </a:pPr>
            <a:r>
              <a:t>Get up-close and personal training</a:t>
            </a:r>
          </a:p>
          <a:p>
            <a:pPr>
              <a:spcBef>
                <a:spcPts val="700"/>
              </a:spcBef>
              <a:buChar char="⬥"/>
              <a:defRPr sz="1800"/>
            </a:pPr>
            <a:r>
              <a:t>Learn what PLPP is, how it works and how it can benefit your Primerica clients.</a:t>
            </a:r>
          </a:p>
          <a:p>
            <a:pPr>
              <a:spcBef>
                <a:spcPts val="700"/>
              </a:spcBef>
              <a:buChar char="⬥"/>
              <a:defRPr sz="1800"/>
            </a:pPr>
            <a:r>
              <a:t>PLPP trainers will provide your team with marketing strategies, </a:t>
            </a:r>
            <a:br/>
            <a:r>
              <a:t>application completion tips and much more.</a:t>
            </a:r>
          </a:p>
          <a:p>
            <a:pPr>
              <a:spcBef>
                <a:spcPts val="700"/>
              </a:spcBef>
              <a:buChar char="⬥"/>
              <a:defRPr sz="1800"/>
            </a:pPr>
            <a:r>
              <a:t>All it takes is just 25 attendees. Base shops can combine to meet the </a:t>
            </a:r>
            <a:br/>
            <a:r>
              <a:t>minimum requirement.</a:t>
            </a:r>
          </a:p>
          <a:p>
            <a:pPr>
              <a:spcBef>
                <a:spcPts val="700"/>
              </a:spcBef>
              <a:buChar char="⬥"/>
              <a:defRPr sz="1800"/>
            </a:pPr>
            <a:r>
              <a:t>1-2 hours of training time.</a:t>
            </a:r>
            <a:br/>
          </a:p>
          <a:p>
            <a:pPr>
              <a:spcBef>
                <a:spcPts val="800"/>
              </a:spcBef>
              <a:buSzTx/>
              <a:buNone/>
              <a:defRPr b="1" sz="2000">
                <a:solidFill>
                  <a:srgbClr val="336699"/>
                </a:solidFill>
              </a:defRPr>
            </a:pPr>
            <a:r>
              <a:t>The Training You Need</a:t>
            </a:r>
          </a:p>
          <a:p>
            <a:pPr>
              <a:spcBef>
                <a:spcPts val="700"/>
              </a:spcBef>
              <a:buChar char="⬥"/>
              <a:defRPr sz="1800"/>
            </a:pPr>
            <a:r>
              <a:t>Use the Field Training Request Form on POL/Support System/Protection Management/PLPP US/Field Training Information.</a:t>
            </a:r>
          </a:p>
          <a:p>
            <a:pPr>
              <a:spcBef>
                <a:spcPts val="700"/>
              </a:spcBef>
              <a:buChar char="⬥"/>
              <a:defRPr sz="1800"/>
            </a:pPr>
            <a:r>
              <a:t>Call us at (866) 711-5219.</a:t>
            </a:r>
          </a:p>
          <a:p>
            <a:pPr>
              <a:spcBef>
                <a:spcPts val="700"/>
              </a:spcBef>
              <a:buChar char="⬥"/>
              <a:defRPr sz="1800"/>
            </a:pPr>
            <a:r>
              <a:t>Email us at us_plppmarketing@primerica.com.</a:t>
            </a:r>
            <a:br/>
          </a:p>
          <a:p>
            <a:pPr>
              <a:spcBef>
                <a:spcPts val="800"/>
              </a:spcBef>
              <a:buSzTx/>
              <a:buNone/>
              <a:defRPr b="1" sz="2000">
                <a:solidFill>
                  <a:srgbClr val="336699"/>
                </a:solidFill>
              </a:defRPr>
            </a:pPr>
            <a:r>
              <a:t>	Every day you help families build towards financial success.</a:t>
            </a:r>
            <a:br/>
            <a:r>
              <a:t>Now help them protect it. Get training for your team today!</a:t>
            </a:r>
          </a:p>
        </p:txBody>
      </p:sp>
    </p:spTree>
  </p:cSld>
  <p:clrMapOvr>
    <a:masterClrMapping/>
  </p:clrMapOvr>
  <p:transition xmlns:p14="http://schemas.microsoft.com/office/powerpoint/2010/main" spd="med" advClick="1" p14:dur="1000"/>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Shape 215"/>
          <p:cNvSpPr/>
          <p:nvPr>
            <p:ph type="title" idx="4294967295"/>
          </p:nvPr>
        </p:nvSpPr>
        <p:spPr>
          <a:xfrm>
            <a:off x="-1" y="0"/>
            <a:ext cx="9144002" cy="1114425"/>
          </a:xfrm>
          <a:prstGeom prst="rect">
            <a:avLst/>
          </a:prstGeom>
        </p:spPr>
        <p:txBody>
          <a:bodyPr>
            <a:normAutofit fontScale="100000" lnSpcReduction="0"/>
          </a:bodyPr>
          <a:lstStyle/>
          <a:p>
            <a:pPr/>
            <a:r>
              <a:t>Primerica</a:t>
            </a:r>
          </a:p>
        </p:txBody>
      </p:sp>
      <p:sp>
        <p:nvSpPr>
          <p:cNvPr id="216" name="Shape 216"/>
          <p:cNvSpPr/>
          <p:nvPr>
            <p:ph type="body" sz="half" idx="4294967295"/>
          </p:nvPr>
        </p:nvSpPr>
        <p:spPr>
          <a:xfrm>
            <a:off x="457200" y="1638300"/>
            <a:ext cx="8229600" cy="1982788"/>
          </a:xfrm>
          <a:prstGeom prst="rect">
            <a:avLst/>
          </a:prstGeom>
        </p:spPr>
        <p:txBody>
          <a:bodyPr>
            <a:normAutofit fontScale="100000" lnSpcReduction="0"/>
          </a:bodyPr>
          <a:lstStyle/>
          <a:p>
            <a:pPr marL="0" indent="0" defTabSz="850391">
              <a:spcBef>
                <a:spcPts val="400"/>
              </a:spcBef>
              <a:buSzTx/>
              <a:buNone/>
              <a:defRPr sz="1116"/>
            </a:pPr>
            <a:r>
              <a:t>Certain benefits are not available in all states. Please consult with your Primerica representative for details about plan coverage. The information contained in this material is for illustrative purposes only and is not a contract. It is intended to provide a general overview of the plan coverage. Please remember that only the plan contract can give actual terms, coverage, amounts and exclusions. </a:t>
            </a:r>
          </a:p>
          <a:p>
            <a:pPr marL="0" indent="0" defTabSz="850391">
              <a:spcBef>
                <a:spcPts val="900"/>
              </a:spcBef>
              <a:buSzTx/>
              <a:buNone/>
              <a:defRPr sz="1116"/>
            </a:pPr>
          </a:p>
          <a:p>
            <a:pPr marL="0" indent="0" defTabSz="850391">
              <a:spcBef>
                <a:spcPts val="400"/>
              </a:spcBef>
              <a:buSzTx/>
              <a:buNone/>
              <a:defRPr sz="1116"/>
            </a:pPr>
            <a:r>
              <a:t>This presentation is copyrighted material and may not be altered in any form under any circumstances. Alteration of this material in any way is a violation of the company’s policies and procedures and may result in immediate termination of your Primerica Associate Agreement.</a:t>
            </a:r>
          </a:p>
          <a:p>
            <a:pPr marL="0" indent="0" defTabSz="850391">
              <a:spcBef>
                <a:spcPts val="900"/>
              </a:spcBef>
              <a:buSzTx/>
              <a:buNone/>
              <a:defRPr sz="1116"/>
            </a:pPr>
          </a:p>
          <a:p>
            <a:pPr marL="0" indent="0" defTabSz="850391">
              <a:spcBef>
                <a:spcPts val="400"/>
              </a:spcBef>
              <a:buSzTx/>
              <a:buNone/>
              <a:defRPr sz="1116"/>
            </a:pPr>
            <a:r>
              <a:t>Limited benefits available in New York, New Jersey, and Washington.</a:t>
            </a:r>
          </a:p>
        </p:txBody>
      </p:sp>
      <p:sp>
        <p:nvSpPr>
          <p:cNvPr id="217" name="Shape 217"/>
          <p:cNvSpPr/>
          <p:nvPr/>
        </p:nvSpPr>
        <p:spPr>
          <a:xfrm>
            <a:off x="120650" y="6280150"/>
            <a:ext cx="4602163" cy="180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spcBef>
                <a:spcPts val="300"/>
              </a:spcBef>
              <a:defRPr sz="600"/>
            </a:lvl1pPr>
          </a:lstStyle>
          <a:p>
            <a:pPr/>
            <a:r>
              <a:t>© 2010 Primerica/US/41511/12.10</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idx="4294967295"/>
          </p:nvPr>
        </p:nvSpPr>
        <p:spPr>
          <a:xfrm>
            <a:off x="-1" y="0"/>
            <a:ext cx="9144002" cy="1114425"/>
          </a:xfrm>
          <a:prstGeom prst="rect">
            <a:avLst/>
          </a:prstGeom>
        </p:spPr>
        <p:txBody>
          <a:bodyPr>
            <a:normAutofit fontScale="100000" lnSpcReduction="0"/>
          </a:bodyPr>
          <a:lstStyle/>
          <a:p>
            <a:pPr/>
            <a:r>
              <a:t>The Need</a:t>
            </a:r>
          </a:p>
        </p:txBody>
      </p:sp>
      <p:sp>
        <p:nvSpPr>
          <p:cNvPr id="41" name="Shape 41"/>
          <p:cNvSpPr/>
          <p:nvPr>
            <p:ph type="body" idx="4294967295"/>
          </p:nvPr>
        </p:nvSpPr>
        <p:spPr>
          <a:xfrm>
            <a:off x="2138362" y="1600200"/>
            <a:ext cx="5776913" cy="4525963"/>
          </a:xfrm>
          <a:prstGeom prst="rect">
            <a:avLst/>
          </a:prstGeom>
        </p:spPr>
        <p:txBody>
          <a:bodyPr>
            <a:normAutofit fontScale="100000" lnSpcReduction="0"/>
          </a:bodyPr>
          <a:lstStyle/>
          <a:p>
            <a:pPr>
              <a:buSzTx/>
              <a:buNone/>
              <a:defRPr b="1">
                <a:solidFill>
                  <a:srgbClr val="336699"/>
                </a:solidFill>
              </a:defRPr>
            </a:pPr>
            <a:r>
              <a:t>Have you Ever... </a:t>
            </a:r>
          </a:p>
          <a:p>
            <a:pPr>
              <a:buChar char="⬥"/>
            </a:pPr>
            <a:r>
              <a:t>Been overcharged for a repair?</a:t>
            </a:r>
          </a:p>
          <a:p>
            <a:pPr>
              <a:buChar char="⬥"/>
            </a:pPr>
            <a:r>
              <a:t>Tried to return a defective product?</a:t>
            </a:r>
          </a:p>
          <a:p>
            <a:pPr>
              <a:buChar char="⬥"/>
            </a:pPr>
            <a:r>
              <a:t>Lost a security deposit?</a:t>
            </a:r>
          </a:p>
          <a:p>
            <a:pPr>
              <a:buChar char="⬥"/>
            </a:pPr>
            <a:r>
              <a:t>Been audited?</a:t>
            </a:r>
          </a:p>
          <a:p>
            <a:pPr>
              <a:buChar char="⬥"/>
            </a:pPr>
            <a:r>
              <a:t>Received a traffic ticket?</a:t>
            </a:r>
          </a:p>
          <a:p>
            <a:pPr>
              <a:buChar char="⬥"/>
            </a:pPr>
            <a:r>
              <a:t>Prepared a will?</a:t>
            </a:r>
          </a:p>
          <a:p>
            <a:pPr>
              <a:buChar char="⬥"/>
            </a:pPr>
            <a:r>
              <a:t>Signed a contract?</a:t>
            </a:r>
          </a:p>
          <a:p>
            <a:pPr>
              <a:buChar char="⬥"/>
            </a:pPr>
            <a:r>
              <a:t>Purchased a home?</a:t>
            </a:r>
          </a:p>
          <a:p>
            <a:pPr>
              <a:buChar char="⬥"/>
            </a:pPr>
            <a:r>
              <a:t>Faced possible foreclosure?</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title" idx="4294967295"/>
          </p:nvPr>
        </p:nvSpPr>
        <p:spPr>
          <a:xfrm>
            <a:off x="-1" y="0"/>
            <a:ext cx="9144002" cy="1114425"/>
          </a:xfrm>
          <a:prstGeom prst="rect">
            <a:avLst/>
          </a:prstGeom>
        </p:spPr>
        <p:txBody>
          <a:bodyPr>
            <a:normAutofit fontScale="100000" lnSpcReduction="0"/>
          </a:bodyPr>
          <a:lstStyle/>
          <a:p>
            <a:pPr/>
            <a:r>
              <a:t>The Need</a:t>
            </a:r>
          </a:p>
        </p:txBody>
      </p:sp>
      <p:sp>
        <p:nvSpPr>
          <p:cNvPr id="44" name="Shape 44"/>
          <p:cNvSpPr/>
          <p:nvPr>
            <p:ph type="body" idx="4294967295"/>
          </p:nvPr>
        </p:nvSpPr>
        <p:spPr>
          <a:xfrm>
            <a:off x="457200" y="1600200"/>
            <a:ext cx="8686800" cy="3541713"/>
          </a:xfrm>
          <a:prstGeom prst="rect">
            <a:avLst/>
          </a:prstGeom>
        </p:spPr>
        <p:txBody>
          <a:bodyPr>
            <a:normAutofit fontScale="100000" lnSpcReduction="0"/>
          </a:bodyPr>
          <a:lstStyle/>
          <a:p>
            <a:pPr>
              <a:buSzTx/>
              <a:buNone/>
              <a:defRPr b="1">
                <a:solidFill>
                  <a:srgbClr val="336699"/>
                </a:solidFill>
              </a:defRPr>
            </a:pPr>
            <a:r>
              <a:t>The main reasons people don’t seek legal counsel:</a:t>
            </a:r>
          </a:p>
          <a:p>
            <a:pPr>
              <a:buChar char="⬥"/>
            </a:pPr>
            <a:r>
              <a:t>They are intimidated by lawyers;</a:t>
            </a:r>
          </a:p>
          <a:p>
            <a:pPr>
              <a:buChar char="⬥"/>
            </a:pPr>
            <a:r>
              <a:t>They don’t know who to call;</a:t>
            </a:r>
          </a:p>
          <a:p>
            <a:pPr>
              <a:buChar char="⬥"/>
            </a:pPr>
            <a:r>
              <a:t>They believe it would cost too much.</a:t>
            </a:r>
            <a:br/>
          </a:p>
          <a:p>
            <a:pPr>
              <a:buSzTx/>
              <a:buNone/>
              <a:defRPr b="1">
                <a:solidFill>
                  <a:srgbClr val="336699"/>
                </a:solidFill>
              </a:defRPr>
            </a:pPr>
            <a:r>
              <a:t>The most common responses to a legal dispute are to:</a:t>
            </a:r>
          </a:p>
          <a:p>
            <a:pPr>
              <a:buChar char="⬥"/>
            </a:pPr>
            <a:r>
              <a:t>Ignore the problem;</a:t>
            </a:r>
          </a:p>
          <a:p>
            <a:pPr>
              <a:buChar char="⬥"/>
            </a:pPr>
            <a:r>
              <a:t>Try to handle it personally.</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title" idx="4294967295"/>
          </p:nvPr>
        </p:nvSpPr>
        <p:spPr>
          <a:xfrm>
            <a:off x="-1" y="0"/>
            <a:ext cx="9144002" cy="1114425"/>
          </a:xfrm>
          <a:prstGeom prst="rect">
            <a:avLst/>
          </a:prstGeom>
        </p:spPr>
        <p:txBody>
          <a:bodyPr>
            <a:normAutofit fontScale="100000" lnSpcReduction="0"/>
          </a:bodyPr>
          <a:lstStyle/>
          <a:p>
            <a:pPr/>
            <a:r>
              <a:t>Family and Group Plans </a:t>
            </a:r>
            <a:br/>
            <a:r>
              <a:t>What’s the Difference?</a:t>
            </a:r>
          </a:p>
        </p:txBody>
      </p:sp>
      <p:sp>
        <p:nvSpPr>
          <p:cNvPr id="47" name="Shape 47"/>
          <p:cNvSpPr/>
          <p:nvPr>
            <p:ph type="body" idx="4294967295"/>
          </p:nvPr>
        </p:nvSpPr>
        <p:spPr>
          <a:xfrm>
            <a:off x="457200" y="1600200"/>
            <a:ext cx="8316913" cy="4525963"/>
          </a:xfrm>
          <a:prstGeom prst="rect">
            <a:avLst/>
          </a:prstGeom>
        </p:spPr>
        <p:txBody>
          <a:bodyPr>
            <a:normAutofit fontScale="100000" lnSpcReduction="0"/>
          </a:bodyPr>
          <a:lstStyle/>
          <a:p>
            <a:pPr>
              <a:spcBef>
                <a:spcPts val="1100"/>
              </a:spcBef>
              <a:buSzTx/>
              <a:buNone/>
              <a:defRPr b="1" sz="2800">
                <a:solidFill>
                  <a:srgbClr val="336699"/>
                </a:solidFill>
              </a:defRPr>
            </a:pPr>
            <a:r>
              <a:t>Family Plan</a:t>
            </a:r>
          </a:p>
          <a:p>
            <a:pPr>
              <a:spcBef>
                <a:spcPts val="600"/>
              </a:spcBef>
              <a:buChar char="⬥"/>
              <a:defRPr sz="1600"/>
            </a:pPr>
            <a:r>
              <a:t>Offered to individual families across the kitchen table or in an individual setting.</a:t>
            </a:r>
          </a:p>
          <a:p>
            <a:pPr>
              <a:spcBef>
                <a:spcPts val="600"/>
              </a:spcBef>
              <a:buChar char="⬥"/>
              <a:defRPr sz="1600"/>
            </a:pPr>
            <a:r>
              <a:t>The Family Plan is $25 per month with a $10 enrollment fee (full benefit states)</a:t>
            </a:r>
          </a:p>
          <a:p>
            <a:pPr>
              <a:spcBef>
                <a:spcPts val="600"/>
              </a:spcBef>
              <a:buChar char="⬥"/>
              <a:defRPr sz="1600"/>
            </a:pPr>
            <a:r>
              <a:t>The Family Plan is $20 per month with a $10 enrollment fee (limited benefit states).</a:t>
            </a:r>
          </a:p>
          <a:p>
            <a:pPr>
              <a:spcBef>
                <a:spcPts val="1100"/>
              </a:spcBef>
              <a:buSzTx/>
              <a:buNone/>
              <a:defRPr b="1" sz="2800">
                <a:solidFill>
                  <a:srgbClr val="336699"/>
                </a:solidFill>
              </a:defRPr>
            </a:pPr>
            <a:r>
              <a:t>Group Plan</a:t>
            </a:r>
          </a:p>
          <a:p>
            <a:pPr>
              <a:spcBef>
                <a:spcPts val="600"/>
              </a:spcBef>
              <a:buChar char="⬥"/>
              <a:defRPr sz="1600"/>
            </a:pPr>
            <a:r>
              <a:t>Offered as a benefit </a:t>
            </a:r>
            <a:r>
              <a:rPr b="1"/>
              <a:t>throug</a:t>
            </a:r>
            <a:r>
              <a:t>h a place of employment to the </a:t>
            </a:r>
            <a:r>
              <a:rPr b="1"/>
              <a:t>employees to cover the individual and their family</a:t>
            </a:r>
            <a:r>
              <a:t> at a discounted rate.</a:t>
            </a:r>
          </a:p>
          <a:p>
            <a:pPr>
              <a:spcBef>
                <a:spcPts val="600"/>
              </a:spcBef>
              <a:buChar char="⬥"/>
              <a:defRPr sz="1600"/>
            </a:pPr>
            <a:r>
              <a:t>The Group Plan is $23.95 per month with </a:t>
            </a:r>
            <a:r>
              <a:rPr b="1"/>
              <a:t>NO</a:t>
            </a:r>
            <a:r>
              <a:t> enrollment fee (full benefit states)</a:t>
            </a:r>
          </a:p>
          <a:p>
            <a:pPr>
              <a:spcBef>
                <a:spcPts val="600"/>
              </a:spcBef>
              <a:buChar char="⬥"/>
              <a:defRPr sz="1600"/>
            </a:pPr>
            <a:r>
              <a:t>The Group Plan is $18.95 per month with </a:t>
            </a:r>
            <a:r>
              <a:rPr b="1"/>
              <a:t>NO</a:t>
            </a:r>
            <a:r>
              <a:t> enrollment fee (limited benefit states). </a:t>
            </a:r>
          </a:p>
          <a:p>
            <a:pPr>
              <a:spcBef>
                <a:spcPts val="600"/>
              </a:spcBef>
              <a:buChar char="⬥"/>
              <a:defRPr sz="1600"/>
            </a:pPr>
            <a:r>
              <a:t>Florida Group Plan is $25 per month with </a:t>
            </a:r>
            <a:r>
              <a:rPr b="1"/>
              <a:t>NO</a:t>
            </a:r>
            <a:r>
              <a:t> enrollment fee</a:t>
            </a:r>
          </a:p>
          <a:p>
            <a:pPr>
              <a:spcBef>
                <a:spcPts val="600"/>
              </a:spcBef>
              <a:buChar char="⬥"/>
              <a:defRPr sz="1600"/>
            </a:pPr>
            <a:r>
              <a:t>Same benefits as the family plan.</a:t>
            </a:r>
          </a:p>
          <a:p>
            <a:pPr>
              <a:spcBef>
                <a:spcPts val="600"/>
              </a:spcBef>
              <a:buChar char="⬥"/>
              <a:defRPr sz="1600"/>
            </a:pPr>
            <a:r>
              <a:t>Minimum of five members to be considered a group plan.</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idx="4294967295"/>
          </p:nvPr>
        </p:nvSpPr>
        <p:spPr>
          <a:xfrm>
            <a:off x="-1" y="0"/>
            <a:ext cx="9144002" cy="1114425"/>
          </a:xfrm>
          <a:prstGeom prst="rect">
            <a:avLst/>
          </a:prstGeom>
        </p:spPr>
        <p:txBody>
          <a:bodyPr>
            <a:normAutofit fontScale="100000" lnSpcReduction="0"/>
          </a:bodyPr>
          <a:lstStyle/>
          <a:p>
            <a:pPr/>
            <a:r>
              <a:t>PLPP Family and Group Benefits</a:t>
            </a:r>
          </a:p>
        </p:txBody>
      </p:sp>
      <p:sp>
        <p:nvSpPr>
          <p:cNvPr id="50" name="Shape 50"/>
          <p:cNvSpPr/>
          <p:nvPr>
            <p:ph type="body" idx="4294967295"/>
          </p:nvPr>
        </p:nvSpPr>
        <p:spPr>
          <a:xfrm>
            <a:off x="1655762" y="1608137"/>
            <a:ext cx="6219826" cy="4525963"/>
          </a:xfrm>
          <a:prstGeom prst="rect">
            <a:avLst/>
          </a:prstGeom>
        </p:spPr>
        <p:txBody>
          <a:bodyPr>
            <a:normAutofit fontScale="100000" lnSpcReduction="0"/>
          </a:bodyPr>
          <a:lstStyle/>
          <a:p>
            <a:pPr>
              <a:spcBef>
                <a:spcPts val="800"/>
              </a:spcBef>
              <a:buChar char="⬥"/>
              <a:defRPr sz="2000"/>
            </a:pPr>
            <a:r>
              <a:t>Legal consultation </a:t>
            </a:r>
            <a:r>
              <a:rPr>
                <a:latin typeface="+mj-lt"/>
                <a:ea typeface="+mj-ea"/>
                <a:cs typeface="+mj-cs"/>
                <a:sym typeface="Arial"/>
              </a:rPr>
              <a:t>&amp;</a:t>
            </a:r>
            <a:r>
              <a:t> assistance services </a:t>
            </a:r>
          </a:p>
          <a:p>
            <a:pPr>
              <a:spcBef>
                <a:spcPts val="800"/>
              </a:spcBef>
              <a:buChar char="⬥"/>
              <a:defRPr sz="2000"/>
            </a:pPr>
            <a:r>
              <a:t>Will benefits</a:t>
            </a:r>
          </a:p>
          <a:p>
            <a:pPr>
              <a:spcBef>
                <a:spcPts val="800"/>
              </a:spcBef>
              <a:buChar char="⬥"/>
              <a:defRPr sz="2000"/>
            </a:pPr>
            <a:r>
              <a:t>Physician’s directive</a:t>
            </a:r>
          </a:p>
          <a:p>
            <a:pPr>
              <a:spcBef>
                <a:spcPts val="800"/>
              </a:spcBef>
              <a:buChar char="⬥"/>
              <a:defRPr sz="2000"/>
            </a:pPr>
            <a:r>
              <a:t>Durable power of attorney</a:t>
            </a:r>
          </a:p>
          <a:p>
            <a:pPr>
              <a:spcBef>
                <a:spcPts val="800"/>
              </a:spcBef>
              <a:buChar char="⬥"/>
              <a:defRPr sz="2000"/>
            </a:pPr>
            <a:r>
              <a:t>Probate benefits</a:t>
            </a:r>
          </a:p>
          <a:p>
            <a:pPr>
              <a:spcBef>
                <a:spcPts val="800"/>
              </a:spcBef>
              <a:buChar char="⬥"/>
              <a:defRPr sz="2000"/>
            </a:pPr>
            <a:r>
              <a:t>Motor vehicle related benefits </a:t>
            </a:r>
          </a:p>
          <a:p>
            <a:pPr>
              <a:spcBef>
                <a:spcPts val="800"/>
              </a:spcBef>
              <a:buChar char="⬥"/>
              <a:defRPr sz="2000"/>
            </a:pPr>
            <a:r>
              <a:t>Trial defense benefit</a:t>
            </a:r>
          </a:p>
          <a:p>
            <a:pPr>
              <a:spcBef>
                <a:spcPts val="800"/>
              </a:spcBef>
              <a:buChar char="⬥"/>
              <a:defRPr sz="2000"/>
            </a:pPr>
            <a:r>
              <a:t>IRS audit protection </a:t>
            </a:r>
          </a:p>
          <a:p>
            <a:pPr>
              <a:spcBef>
                <a:spcPts val="800"/>
              </a:spcBef>
              <a:buChar char="⬥"/>
              <a:defRPr sz="2000"/>
            </a:pPr>
            <a:r>
              <a:t>Contingency fee matters</a:t>
            </a:r>
          </a:p>
          <a:p>
            <a:pPr>
              <a:spcBef>
                <a:spcPts val="800"/>
              </a:spcBef>
              <a:buChar char="⬥"/>
              <a:defRPr sz="2000"/>
            </a:pPr>
            <a:r>
              <a:t>Discounted legal work</a:t>
            </a:r>
          </a:p>
          <a:p>
            <a:pPr>
              <a:spcBef>
                <a:spcPts val="800"/>
              </a:spcBef>
              <a:buChar char="⬥"/>
              <a:defRPr sz="2000"/>
            </a:pPr>
            <a:r>
              <a:t>Legal Shield (optional)</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nvSpPr>
        <p:spPr>
          <a:xfrm>
            <a:off x="417512" y="1238250"/>
            <a:ext cx="8499476" cy="5576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lnSpc>
                <a:spcPts val="3700"/>
              </a:lnSpc>
              <a:defRPr sz="3200"/>
            </a:lvl1pPr>
          </a:lstStyle>
          <a:p>
            <a:pPr/>
            <a:r>
              <a:t>Legal Consultations and Assistance Services</a:t>
            </a:r>
          </a:p>
        </p:txBody>
      </p:sp>
      <p:sp>
        <p:nvSpPr>
          <p:cNvPr id="53" name="Shape 53"/>
          <p:cNvSpPr/>
          <p:nvPr>
            <p:ph type="title" idx="4294967295"/>
          </p:nvPr>
        </p:nvSpPr>
        <p:spPr>
          <a:xfrm>
            <a:off x="-1" y="0"/>
            <a:ext cx="9144002" cy="1114425"/>
          </a:xfrm>
          <a:prstGeom prst="rect">
            <a:avLst/>
          </a:prstGeom>
        </p:spPr>
        <p:txBody>
          <a:bodyPr>
            <a:normAutofit fontScale="100000" lnSpcReduction="0"/>
          </a:bodyPr>
          <a:lstStyle/>
          <a:p>
            <a:pPr/>
            <a:r>
              <a:t>PLPP Benefits</a:t>
            </a:r>
          </a:p>
        </p:txBody>
      </p:sp>
      <p:sp>
        <p:nvSpPr>
          <p:cNvPr id="54" name="Shape 54"/>
          <p:cNvSpPr/>
          <p:nvPr>
            <p:ph type="body" idx="4294967295"/>
          </p:nvPr>
        </p:nvSpPr>
        <p:spPr>
          <a:xfrm>
            <a:off x="457200" y="2022475"/>
            <a:ext cx="8229600" cy="4525963"/>
          </a:xfrm>
          <a:prstGeom prst="rect">
            <a:avLst/>
          </a:prstGeom>
        </p:spPr>
        <p:txBody>
          <a:bodyPr>
            <a:normAutofit fontScale="100000" lnSpcReduction="0"/>
          </a:bodyPr>
          <a:lstStyle/>
          <a:p>
            <a:pPr>
              <a:buChar char="⬥"/>
            </a:pPr>
            <a:r>
              <a:t>Toll-free telephone consultations for any legal matters for personal and/or business questions.*</a:t>
            </a:r>
          </a:p>
          <a:p>
            <a:pPr lvl="1" marL="742950" indent="-285750">
              <a:lnSpc>
                <a:spcPct val="100000"/>
              </a:lnSpc>
              <a:spcBef>
                <a:spcPts val="0"/>
              </a:spcBef>
              <a:buClrTx/>
              <a:buFontTx/>
              <a:defRPr sz="2000"/>
            </a:pPr>
            <a:r>
              <a:t>Being proactive can prevent small issues from becoming large ones. Know your rights from the beginning.		</a:t>
            </a:r>
          </a:p>
          <a:p>
            <a:pPr>
              <a:buChar char="⬥"/>
            </a:pPr>
            <a:r>
              <a:t>One personal letter or phone call, per subject-related matter, plus two business-related letters and/or phone calls.**</a:t>
            </a:r>
          </a:p>
          <a:p>
            <a:pPr>
              <a:buChar char="⬥"/>
            </a:pPr>
            <a:r>
              <a:t>Unlimited review of personal legal documents of 10 pages or less, plus one business-related document of 10 pages or less.***</a:t>
            </a:r>
            <a:br/>
          </a:p>
          <a:p>
            <a:pPr>
              <a:spcBef>
                <a:spcPts val="400"/>
              </a:spcBef>
              <a:buSzTx/>
              <a:buNone/>
              <a:defRPr sz="1000"/>
            </a:pPr>
            <a:r>
              <a:t>	*NV residents are limited to 50 hours of consultation per year and five document reviews per year.</a:t>
            </a:r>
            <a:br/>
            <a:r>
              <a:t>**A letter or phone call per subject matter is available if advisable at your provider law firm’s sole discretion.</a:t>
            </a:r>
            <a:br/>
            <a:r>
              <a:t>***You must be a contracting party on the document.</a:t>
            </a:r>
          </a:p>
        </p:txBody>
      </p:sp>
      <p:sp>
        <p:nvSpPr>
          <p:cNvPr id="55" name="Shape 55"/>
          <p:cNvSpPr/>
          <p:nvPr/>
        </p:nvSpPr>
        <p:spPr>
          <a:xfrm>
            <a:off x="531812" y="1817687"/>
            <a:ext cx="8353426" cy="1"/>
          </a:xfrm>
          <a:prstGeom prst="line">
            <a:avLst/>
          </a:prstGeom>
          <a:ln w="19050">
            <a:solidFill>
              <a:srgbClr val="000000"/>
            </a:solidFill>
          </a:ln>
        </p:spPr>
        <p:txBody>
          <a:bodyPr lIns="45719" rIns="45719"/>
          <a:lstStyle/>
          <a:p>
            <a:pP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Arial"/>
        <a:ea typeface="Arial"/>
        <a:cs typeface="Arial"/>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Arial"/>
        <a:ea typeface="Arial"/>
        <a:cs typeface="Arial"/>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000" u="none" kumimoji="0" normalizeH="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